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57"/>
  </p:notesMasterIdLst>
  <p:sldIdLst>
    <p:sldId id="296" r:id="rId2"/>
    <p:sldId id="331" r:id="rId3"/>
    <p:sldId id="297" r:id="rId4"/>
    <p:sldId id="294" r:id="rId5"/>
    <p:sldId id="298" r:id="rId6"/>
    <p:sldId id="292" r:id="rId7"/>
    <p:sldId id="299" r:id="rId8"/>
    <p:sldId id="281" r:id="rId9"/>
    <p:sldId id="279" r:id="rId10"/>
    <p:sldId id="280" r:id="rId11"/>
    <p:sldId id="271" r:id="rId12"/>
    <p:sldId id="284" r:id="rId13"/>
    <p:sldId id="285" r:id="rId14"/>
    <p:sldId id="286" r:id="rId15"/>
    <p:sldId id="287" r:id="rId16"/>
    <p:sldId id="300" r:id="rId17"/>
    <p:sldId id="304" r:id="rId18"/>
    <p:sldId id="305" r:id="rId19"/>
    <p:sldId id="301" r:id="rId20"/>
    <p:sldId id="326" r:id="rId21"/>
    <p:sldId id="328" r:id="rId22"/>
    <p:sldId id="257" r:id="rId23"/>
    <p:sldId id="308" r:id="rId24"/>
    <p:sldId id="310" r:id="rId25"/>
    <p:sldId id="311" r:id="rId26"/>
    <p:sldId id="312" r:id="rId27"/>
    <p:sldId id="313" r:id="rId28"/>
    <p:sldId id="315" r:id="rId29"/>
    <p:sldId id="320" r:id="rId30"/>
    <p:sldId id="319" r:id="rId31"/>
    <p:sldId id="318" r:id="rId32"/>
    <p:sldId id="317" r:id="rId33"/>
    <p:sldId id="316" r:id="rId34"/>
    <p:sldId id="323" r:id="rId35"/>
    <p:sldId id="322" r:id="rId36"/>
    <p:sldId id="321" r:id="rId37"/>
    <p:sldId id="278" r:id="rId38"/>
    <p:sldId id="327" r:id="rId39"/>
    <p:sldId id="266" r:id="rId40"/>
    <p:sldId id="267" r:id="rId41"/>
    <p:sldId id="306" r:id="rId42"/>
    <p:sldId id="325" r:id="rId43"/>
    <p:sldId id="288" r:id="rId44"/>
    <p:sldId id="329" r:id="rId45"/>
    <p:sldId id="330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07" r:id="rId55"/>
    <p:sldId id="324" r:id="rId56"/>
  </p:sldIdLst>
  <p:sldSz cx="9144000" cy="6858000" type="screen4x3"/>
  <p:notesSz cx="6858000" cy="9144000"/>
  <p:custDataLst>
    <p:tags r:id="rId5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4660"/>
  </p:normalViewPr>
  <p:slideViewPr>
    <p:cSldViewPr>
      <p:cViewPr varScale="1">
        <p:scale>
          <a:sx n="109" d="100"/>
          <a:sy n="109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8D557A-720F-435A-9153-4D4138CDF3D9}" type="datetimeFigureOut">
              <a:rPr lang="ru-RU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50917A2-9780-4DC5-A1CF-DA48B847AF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Определение не нравится! Увеличить зерно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98C4BE-AC59-4ACA-8797-404E31C93A32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Название колонок «Растение», «Действие или использование». Эстетика. Добавить число растений. Поискать в книжках, в интернете. Шрифт</a:t>
            </a:r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0DEBBC6-8434-496A-A167-EB1A9380BBFD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38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Дать пояснения: что, где?</a:t>
            </a:r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FFB6D4-AE56-435D-BBFC-0E193D9FFC09}" type="slidenum">
              <a:rPr lang="ru-RU" altLang="ru-RU">
                <a:latin typeface="Calibri" panose="020F0502020204030204" pitchFamily="34" charset="0"/>
              </a:rPr>
              <a:pPr eaLnBrk="1" hangingPunct="1"/>
              <a:t>39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Оформить более эстетично</a:t>
            </a:r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9B2BFB-F88B-4288-8A16-49CE3D71F13B}" type="slidenum">
              <a:rPr lang="ru-RU" altLang="ru-RU">
                <a:latin typeface="Calibri" panose="020F0502020204030204" pitchFamily="34" charset="0"/>
              </a:rPr>
              <a:pPr eaLnBrk="1" hangingPunct="1"/>
              <a:t>40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2951163"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2951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951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951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951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951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B7F63E7-F36D-4BF5-8543-B95EA21F6AAB}" type="slidenum">
              <a:rPr lang="cs-CZ" altLang="ru-RU" sz="1200">
                <a:latin typeface="Calibri" panose="020F0502020204030204" pitchFamily="34" charset="0"/>
              </a:rPr>
              <a:pPr algn="r" eaLnBrk="1" hangingPunct="1"/>
              <a:t>42</a:t>
            </a:fld>
            <a:endParaRPr lang="cs-CZ" altLang="ru-RU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06F3-D5FD-45F3-8C35-11A1D5C64352}" type="datetime1">
              <a:rPr lang="ru-RU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A1E66-B15B-437F-84B6-7DBB8EAF4D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348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3252A-61AA-4773-AC5F-0E2F282FF66C}" type="datetimeFigureOut">
              <a:rPr lang="ru-RU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0BBD3-A591-49C7-880A-78DAF5CD62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12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" name="Дата 1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760988-7AA2-44EF-BD3E-D906665C3766}" type="datetime1">
              <a:rPr lang="ru-RU"/>
              <a:pPr>
                <a:defRPr/>
              </a:pPr>
              <a:t>07.11.2020</a:t>
            </a:fld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3F3F3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4746A475-BF0F-45D1-8BAA-1A65A4FCD2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9" Type="http://schemas.openxmlformats.org/officeDocument/2006/relationships/image" Target="../media/image99.pn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42" Type="http://schemas.openxmlformats.org/officeDocument/2006/relationships/image" Target="../media/image102.png"/><Relationship Id="rId47" Type="http://schemas.openxmlformats.org/officeDocument/2006/relationships/image" Target="../media/image107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45" Type="http://schemas.openxmlformats.org/officeDocument/2006/relationships/image" Target="../media/image105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4" Type="http://schemas.openxmlformats.org/officeDocument/2006/relationships/image" Target="../media/image104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43" Type="http://schemas.openxmlformats.org/officeDocument/2006/relationships/image" Target="../media/image103.png"/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46" Type="http://schemas.openxmlformats.org/officeDocument/2006/relationships/image" Target="../media/image106.png"/><Relationship Id="rId20" Type="http://schemas.openxmlformats.org/officeDocument/2006/relationships/image" Target="../media/image80.png"/><Relationship Id="rId41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jpe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5.jpe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2.jpeg"/><Relationship Id="rId11" Type="http://schemas.openxmlformats.org/officeDocument/2006/relationships/image" Target="../media/image123.png"/><Relationship Id="rId5" Type="http://schemas.openxmlformats.org/officeDocument/2006/relationships/image" Target="../media/image121.jpeg"/><Relationship Id="rId10" Type="http://schemas.openxmlformats.org/officeDocument/2006/relationships/image" Target="../media/image119.wmf"/><Relationship Id="rId4" Type="http://schemas.openxmlformats.org/officeDocument/2006/relationships/image" Target="../media/image120.jpe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zoi.utia.cas.cz/files/cmfromgm.m" TargetMode="External"/><Relationship Id="rId2" Type="http://schemas.openxmlformats.org/officeDocument/2006/relationships/hyperlink" Target="http://zoi.utia.cas.cz/mi/code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3" Type="http://schemas.openxmlformats.org/officeDocument/2006/relationships/image" Target="../media/image134.jpeg"/><Relationship Id="rId7" Type="http://schemas.openxmlformats.org/officeDocument/2006/relationships/image" Target="../media/image138.jpeg"/><Relationship Id="rId12" Type="http://schemas.openxmlformats.org/officeDocument/2006/relationships/image" Target="../media/image143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11" Type="http://schemas.openxmlformats.org/officeDocument/2006/relationships/image" Target="../media/image142.jpeg"/><Relationship Id="rId5" Type="http://schemas.openxmlformats.org/officeDocument/2006/relationships/image" Target="../media/image136.jpeg"/><Relationship Id="rId10" Type="http://schemas.openxmlformats.org/officeDocument/2006/relationships/image" Target="../media/image141.jpeg"/><Relationship Id="rId4" Type="http://schemas.openxmlformats.org/officeDocument/2006/relationships/image" Target="../media/image135.jpeg"/><Relationship Id="rId9" Type="http://schemas.openxmlformats.org/officeDocument/2006/relationships/image" Target="../media/image14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eg"/><Relationship Id="rId3" Type="http://schemas.openxmlformats.org/officeDocument/2006/relationships/image" Target="../media/image154.jpeg"/><Relationship Id="rId7" Type="http://schemas.openxmlformats.org/officeDocument/2006/relationships/image" Target="../media/image158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Relationship Id="rId9" Type="http://schemas.openxmlformats.org/officeDocument/2006/relationships/image" Target="../media/image16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7" Type="http://schemas.openxmlformats.org/officeDocument/2006/relationships/image" Target="../media/image167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jpeg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abc.vvsu.ru/Books/Obr_iz_1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0A0322-EBA1-422A-9E04-9E6856A31ABB}" type="slidenum">
              <a:rPr lang="ru-RU" altLang="ru-RU">
                <a:solidFill>
                  <a:srgbClr val="3F3F3F"/>
                </a:solidFill>
              </a:rPr>
              <a:pPr eaLnBrk="1" hangingPunct="1"/>
              <a:t>1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b="1" smtClean="0">
                <a:latin typeface="Corbel" panose="020B0503020204020204" pitchFamily="34" charset="0"/>
              </a:rPr>
              <a:t>  </a:t>
            </a:r>
            <a:r>
              <a:rPr lang="ru-RU" altLang="ru-RU" sz="2400" b="1" smtClean="0">
                <a:latin typeface="Corbel" panose="020B0503020204020204" pitchFamily="34" charset="0"/>
              </a:rPr>
              <a:t>Разработчик ООО «Инновационно-внедренческое предприятие прикладного магнетизма»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smtClean="0">
                <a:latin typeface="Corbel" panose="020B0503020204020204" pitchFamily="34" charset="0"/>
              </a:rPr>
              <a:t>Работа выполнена по государственному контракту №9362р/15170 от 30.05.2011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4000" b="1" smtClean="0">
              <a:latin typeface="Corbel" panose="020B050302020402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4000" b="1" smtClean="0">
              <a:latin typeface="Corbel" panose="020B050302020402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smtClean="0">
                <a:latin typeface="Corbel" panose="020B0503020204020204" pitchFamily="34" charset="0"/>
              </a:rPr>
              <a:t>Технология пыльцевого анализа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 smtClean="0">
              <a:latin typeface="Corbel" panose="020B050302020402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 smtClean="0">
              <a:latin typeface="Corbel" panose="020B050302020402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 smtClean="0">
              <a:latin typeface="Corbel" panose="020B050302020402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smtClean="0">
                <a:latin typeface="Corbel" panose="020B0503020204020204" pitchFamily="34" charset="0"/>
              </a:rPr>
              <a:t>Профессор Ломаев Г.В.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smtClean="0">
                <a:latin typeface="Corbel" panose="020B0503020204020204" pitchFamily="34" charset="0"/>
              </a:rPr>
              <a:t>Камалова Ю.Б., аспирант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 smtClean="0">
              <a:latin typeface="Corbel" panose="020B050302020402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smtClean="0">
                <a:latin typeface="Corbel" panose="020B0503020204020204" pitchFamily="34" charset="0"/>
              </a:rPr>
              <a:t>Ижевск, 2015</a:t>
            </a:r>
            <a:endParaRPr lang="ru-RU" altLang="ru-RU" sz="2400" b="1" smtClean="0"/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84BBD0-B441-42C5-9306-26EE9147701B}" type="slidenum">
              <a:rPr lang="ru-RU" altLang="ru-RU">
                <a:solidFill>
                  <a:srgbClr val="3F3F3F"/>
                </a:solidFill>
              </a:rPr>
              <a:pPr eaLnBrk="1" hangingPunct="1"/>
              <a:t>10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  <a:latin typeface="+mj-lt"/>
                <a:cs typeface="Times New Roman" pitchFamily="18" charset="0"/>
              </a:rPr>
              <a:t>Что такое пыльцевое зерно ?</a:t>
            </a:r>
            <a:endParaRPr lang="ru-RU" dirty="0">
              <a:solidFill>
                <a:schemeClr val="accent1">
                  <a:satMod val="1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340" name="Содержимое 2"/>
          <p:cNvSpPr>
            <a:spLocks noGrp="1"/>
          </p:cNvSpPr>
          <p:nvPr>
            <p:ph idx="4294967295"/>
          </p:nvPr>
        </p:nvSpPr>
        <p:spPr>
          <a:xfrm>
            <a:off x="34925" y="1412875"/>
            <a:ext cx="8229600" cy="5445125"/>
          </a:xfrm>
        </p:spPr>
        <p:txBody>
          <a:bodyPr/>
          <a:lstStyle/>
          <a:p>
            <a:pPr eaLnBrk="1" hangingPunct="1"/>
            <a:endParaRPr lang="ru-RU" altLang="ru-RU" sz="2000" smtClean="0">
              <a:latin typeface="Corbel" panose="020B0503020204020204" pitchFamily="34" charset="0"/>
            </a:endParaRPr>
          </a:p>
          <a:p>
            <a:pPr eaLnBrk="1" hangingPunct="1"/>
            <a:endParaRPr lang="ru-RU" altLang="ru-RU" sz="2000" smtClean="0">
              <a:latin typeface="Corbel" panose="020B0503020204020204" pitchFamily="34" charset="0"/>
            </a:endParaRPr>
          </a:p>
          <a:p>
            <a:pPr eaLnBrk="1" hangingPunct="1"/>
            <a:endParaRPr lang="ru-RU" altLang="ru-RU" sz="2000" smtClean="0">
              <a:latin typeface="Corbel" panose="020B0503020204020204" pitchFamily="34" charset="0"/>
            </a:endParaRPr>
          </a:p>
          <a:p>
            <a:pPr eaLnBrk="1" hangingPunct="1"/>
            <a:endParaRPr lang="ru-RU" altLang="ru-RU" sz="2000" smtClean="0">
              <a:latin typeface="Corbel" panose="020B0503020204020204" pitchFamily="34" charset="0"/>
            </a:endParaRPr>
          </a:p>
          <a:p>
            <a:pPr eaLnBrk="1" hangingPunct="1"/>
            <a:endParaRPr lang="ru-RU" altLang="ru-RU" sz="2000" smtClean="0">
              <a:latin typeface="Corbel" panose="020B0503020204020204" pitchFamily="34" charset="0"/>
            </a:endParaRPr>
          </a:p>
          <a:p>
            <a:pPr eaLnBrk="1" hangingPunct="1"/>
            <a:endParaRPr lang="ru-RU" altLang="ru-RU" sz="2000" smtClean="0">
              <a:latin typeface="Corbel" panose="020B0503020204020204" pitchFamily="34" charset="0"/>
            </a:endParaRPr>
          </a:p>
          <a:p>
            <a:pPr eaLnBrk="1" hangingPunct="1"/>
            <a:endParaRPr lang="ru-RU" altLang="ru-RU" sz="2000" smtClean="0">
              <a:latin typeface="Corbel" panose="020B0503020204020204" pitchFamily="34" charset="0"/>
            </a:endParaRPr>
          </a:p>
          <a:p>
            <a:pPr eaLnBrk="1" hangingPunct="1"/>
            <a:endParaRPr lang="ru-RU" altLang="ru-RU" sz="2000" smtClean="0">
              <a:latin typeface="Corbel" panose="020B0503020204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smtClean="0">
              <a:latin typeface="Corbel" panose="020B0503020204020204" pitchFamily="34" charset="0"/>
            </a:endParaRPr>
          </a:p>
          <a:p>
            <a:pPr eaLnBrk="1" hangingPunct="1"/>
            <a:endParaRPr lang="ru-RU" altLang="ru-RU" sz="1600" smtClean="0">
              <a:latin typeface="Corbel" panose="020B0503020204020204" pitchFamily="34" charset="0"/>
            </a:endParaRPr>
          </a:p>
          <a:p>
            <a:pPr eaLnBrk="1" hangingPunct="1"/>
            <a:r>
              <a:rPr lang="ru-RU" altLang="ru-RU" sz="1600" smtClean="0">
                <a:latin typeface="Corbel" panose="020B0503020204020204" pitchFamily="34" charset="0"/>
              </a:rPr>
              <a:t>Пыльцевое зерно - пылинка (granum pollinis),</a:t>
            </a:r>
          </a:p>
          <a:p>
            <a:pPr eaLnBrk="1" hangingPunct="1"/>
            <a:r>
              <a:rPr lang="ru-RU" altLang="ru-RU" sz="1600" smtClean="0">
                <a:latin typeface="Corbel" panose="020B0503020204020204" pitchFamily="34" charset="0"/>
              </a:rPr>
              <a:t> мужской гаметофит семенного растения. </a:t>
            </a:r>
          </a:p>
          <a:p>
            <a:pPr eaLnBrk="1" hangingPunct="1"/>
            <a:r>
              <a:rPr lang="ru-RU" altLang="ru-RU" sz="1600" smtClean="0">
                <a:latin typeface="Corbel" panose="020B0503020204020204" pitchFamily="34" charset="0"/>
              </a:rPr>
              <a:t>Начинает развитие из микроспоры в </a:t>
            </a:r>
          </a:p>
          <a:p>
            <a:pPr eaLnBrk="1" hangingPunct="1"/>
            <a:r>
              <a:rPr lang="ru-RU" altLang="ru-RU" sz="1600" smtClean="0">
                <a:latin typeface="Corbel" panose="020B0503020204020204" pitchFamily="34" charset="0"/>
              </a:rPr>
              <a:t>микроспорангии и завершает его после</a:t>
            </a:r>
          </a:p>
          <a:p>
            <a:pPr eaLnBrk="1" hangingPunct="1"/>
            <a:r>
              <a:rPr lang="ru-RU" altLang="ru-RU" sz="1600" smtClean="0">
                <a:latin typeface="Corbel" panose="020B0503020204020204" pitchFamily="34" charset="0"/>
              </a:rPr>
              <a:t> опыления, т. е. перенесения в пыльцевую</a:t>
            </a:r>
          </a:p>
          <a:p>
            <a:pPr eaLnBrk="1" hangingPunct="1"/>
            <a:r>
              <a:rPr lang="ru-RU" altLang="ru-RU" sz="1600" smtClean="0">
                <a:latin typeface="Corbel" panose="020B0503020204020204" pitchFamily="34" charset="0"/>
              </a:rPr>
              <a:t> камеру семязачатка (у голосеменных)  </a:t>
            </a:r>
          </a:p>
          <a:p>
            <a:pPr eaLnBrk="1" hangingPunct="1"/>
            <a:r>
              <a:rPr lang="ru-RU" altLang="ru-RU" sz="1600" smtClean="0">
                <a:latin typeface="Corbel" panose="020B0503020204020204" pitchFamily="34" charset="0"/>
              </a:rPr>
              <a:t>или на рыльце пестика (у покрытосеменных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smtClean="0">
              <a:latin typeface="Corbel" panose="020B0503020204020204" pitchFamily="34" charset="0"/>
            </a:endParaRPr>
          </a:p>
        </p:txBody>
      </p:sp>
      <p:pic>
        <p:nvPicPr>
          <p:cNvPr id="14341" name="Picture 2" descr="Рис. 2. Строение пыльцевого зерна (схема)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773238"/>
            <a:ext cx="349250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gslide" descr="pollen-floweranim-helmknopp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437063"/>
            <a:ext cx="15525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5286375" y="5942013"/>
            <a:ext cx="329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rbel" panose="020B0503020204020204" pitchFamily="34" charset="0"/>
              </a:rPr>
              <a:t>Пыльник и цветочная пыльца</a:t>
            </a:r>
          </a:p>
        </p:txBody>
      </p:sp>
      <p:pic>
        <p:nvPicPr>
          <p:cNvPr id="14344" name="Picture 9" descr="i?id=55165065-32-72&amp;n=21"/>
          <p:cNvPicPr>
            <a:picLocks noChangeAspect="1" noChangeArrowheads="1"/>
          </p:cNvPicPr>
          <p:nvPr/>
        </p:nvPicPr>
        <p:blipFill>
          <a:blip r:embed="rId5">
            <a:lum bright="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763" y="1341438"/>
            <a:ext cx="46799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C2CBFE-5D6A-49A7-A693-8281335838F9}" type="slidenum">
              <a:rPr lang="ru-RU" altLang="ru-RU">
                <a:solidFill>
                  <a:srgbClr val="3F3F3F"/>
                </a:solidFill>
              </a:rPr>
              <a:pPr eaLnBrk="1" hangingPunct="1"/>
              <a:t>11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8229600" cy="7857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Разнообразие пыльцевых зерен</a:t>
            </a:r>
            <a:r>
              <a:rPr lang="ru-RU" sz="3600" u="sng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u="sng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 descr="http://theora.com/images/poll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257175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lols.ru/uploads/posts/2010-04/1271839656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235743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www.vokrugsveta.ru/img/cmn/2006/08/0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4581525"/>
            <a:ext cx="28416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348038" y="1268413"/>
            <a:ext cx="5143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Цвет: от ослепительно  белого до густо черного </a:t>
            </a:r>
          </a:p>
          <a:p>
            <a:pPr eaLnBrk="1" hangingPunct="1"/>
            <a:r>
              <a:rPr lang="ru-RU" altLang="ru-RU"/>
              <a:t>Размеры: от 10 мкм до 120 мкм</a:t>
            </a:r>
          </a:p>
        </p:txBody>
      </p:sp>
      <p:pic>
        <p:nvPicPr>
          <p:cNvPr id="15368" name="Picture 8" descr="i?id=538226108-2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652963"/>
            <a:ext cx="25193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i?id=363858954-33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276475"/>
            <a:ext cx="35290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1999C2-CC85-462F-838A-84787EAFAF95}" type="slidenum">
              <a:rPr lang="ru-RU" altLang="ru-RU">
                <a:solidFill>
                  <a:srgbClr val="3F3F3F"/>
                </a:solidFill>
              </a:rPr>
              <a:pPr eaLnBrk="1" hangingPunct="1"/>
              <a:t>12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13" y="142875"/>
            <a:ext cx="8229600" cy="642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Оптическая микроскопия</a:t>
            </a:r>
          </a:p>
        </p:txBody>
      </p:sp>
      <p:sp>
        <p:nvSpPr>
          <p:cNvPr id="16388" name="Номер слайда 15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3" descr="C:\Documents and Settings\Ksusa\Plocha\image2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15" t="15430" r="45834" b="54297"/>
          <a:stretch>
            <a:fillRect/>
          </a:stretch>
        </p:blipFill>
        <p:spPr bwMode="auto">
          <a:xfrm>
            <a:off x="1393825" y="5149850"/>
            <a:ext cx="268605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Šipka doprava 19"/>
          <p:cNvSpPr>
            <a:spLocks noChangeArrowheads="1"/>
          </p:cNvSpPr>
          <p:nvPr/>
        </p:nvSpPr>
        <p:spPr bwMode="auto">
          <a:xfrm>
            <a:off x="4251325" y="5711825"/>
            <a:ext cx="769938" cy="160338"/>
          </a:xfrm>
          <a:prstGeom prst="rightArrow">
            <a:avLst>
              <a:gd name="adj1" fmla="val 50000"/>
              <a:gd name="adj2" fmla="val 63426"/>
            </a:avLst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ru-RU" sz="5800">
                <a:solidFill>
                  <a:srgbClr val="FFFFFF"/>
                </a:solidFill>
                <a:latin typeface="Calibri" panose="020F0502020204030204" pitchFamily="34" charset="0"/>
              </a:rPr>
              <a:t>     </a:t>
            </a:r>
            <a:endParaRPr lang="ru-RU" altLang="ru-RU">
              <a:latin typeface="Corbel" panose="020B0503020204020204" pitchFamily="34" charset="0"/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6392" name="obrázek 11" descr="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69" t="17261" r="17857" b="13098"/>
          <a:stretch>
            <a:fillRect/>
          </a:stretch>
        </p:blipFill>
        <p:spPr bwMode="auto">
          <a:xfrm>
            <a:off x="5251450" y="5140325"/>
            <a:ext cx="27051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9" t="3069" r="1549" b="66698"/>
          <a:stretch>
            <a:fillRect/>
          </a:stretch>
        </p:blipFill>
        <p:spPr bwMode="auto">
          <a:xfrm>
            <a:off x="4060825" y="1700213"/>
            <a:ext cx="49037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8"/>
          <p:cNvSpPr>
            <a:spLocks noChangeArrowheads="1"/>
          </p:cNvSpPr>
          <p:nvPr/>
        </p:nvSpPr>
        <p:spPr bwMode="auto">
          <a:xfrm>
            <a:off x="3419475" y="2781300"/>
            <a:ext cx="63007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Пыльцевое зерно полыни </a:t>
            </a:r>
            <a:r>
              <a:rPr lang="ru-RU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Artemisia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(сложноцветные); </a:t>
            </a:r>
          </a:p>
          <a:p>
            <a:pPr algn="ctr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2 - пыльцевое зерно шиповника </a:t>
            </a:r>
          </a:p>
          <a:p>
            <a:pPr algn="ctr" eaLnBrk="1" hangingPunct="1"/>
            <a:r>
              <a:rPr lang="ru-RU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Rosa spinosissima 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(розоцветные); </a:t>
            </a:r>
          </a:p>
          <a:p>
            <a:pPr algn="ctr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3 - пыльцевое зерно </a:t>
            </a:r>
            <a:r>
              <a:rPr lang="ru-RU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Ipomoea congesta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(вьюнковые);</a:t>
            </a:r>
          </a:p>
          <a:p>
            <a:pPr algn="ctr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4 - пыльцевое зерно сосны </a:t>
            </a:r>
          </a:p>
          <a:p>
            <a:pPr algn="ctr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обыкновенной </a:t>
            </a:r>
            <a:r>
              <a:rPr lang="ru-RU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Pinus sylvestris 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(сосновые)</a:t>
            </a: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642938" y="857250"/>
            <a:ext cx="771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Изображения, получаемые на оптическом микроскопе</a:t>
            </a:r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214313" y="4449763"/>
            <a:ext cx="8643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Распознавания оптических изображений, основанной на выделении контура пыльцевого зерна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37013" y="6426200"/>
            <a:ext cx="21431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37013" y="6640513"/>
            <a:ext cx="214312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72731" y="6533357"/>
            <a:ext cx="214313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ovéPole 30"/>
          <p:cNvSpPr txBox="1">
            <a:spLocks noChangeArrowheads="1"/>
          </p:cNvSpPr>
          <p:nvPr/>
        </p:nvSpPr>
        <p:spPr bwMode="auto">
          <a:xfrm>
            <a:off x="4179888" y="6354763"/>
            <a:ext cx="9286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□ 20,8 мкм</a:t>
            </a:r>
            <a:endParaRPr lang="cs-CZ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01" name="Picture 1" descr="E:\СТАРТ-10\микроскоп с Лилей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Рисунок 2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135" b="2554"/>
          <a:stretch>
            <a:fillRect/>
          </a:stretch>
        </p:blipFill>
        <p:spPr bwMode="auto">
          <a:xfrm>
            <a:off x="900113" y="3298825"/>
            <a:ext cx="18811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E731A5-D859-4A11-B698-98EBE791BBCF}" type="slidenum">
              <a:rPr lang="ru-RU" altLang="ru-RU">
                <a:solidFill>
                  <a:srgbClr val="3F3F3F"/>
                </a:solidFill>
              </a:rPr>
              <a:pPr eaLnBrk="1" hangingPunct="1"/>
              <a:t>13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813" y="0"/>
            <a:ext cx="804545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Атомно-силовая микроскопия</a:t>
            </a:r>
          </a:p>
        </p:txBody>
      </p:sp>
      <p:sp>
        <p:nvSpPr>
          <p:cNvPr id="17412" name="Номер слайда 10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3" descr="220px-AFM_%28used%29_cantilever_in_Scanning_Electron_Microscope%2C_magnification_100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1490663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img0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150" y="4092575"/>
            <a:ext cx="42291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573213" y="785813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атомно-силового микроскопа</a:t>
            </a: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3786188" y="6115050"/>
            <a:ext cx="5072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сила взаимодействия зонда с образцом</a:t>
            </a:r>
          </a:p>
        </p:txBody>
      </p:sp>
      <p:sp>
        <p:nvSpPr>
          <p:cNvPr id="17417" name="Прямоугольник 8"/>
          <p:cNvSpPr>
            <a:spLocks noChangeArrowheads="1"/>
          </p:cNvSpPr>
          <p:nvPr/>
        </p:nvSpPr>
        <p:spPr bwMode="auto">
          <a:xfrm>
            <a:off x="4000500" y="3349625"/>
            <a:ext cx="4857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Кантилевер в сканирующем электронном микроскопе (увеличение 1000×)</a:t>
            </a:r>
          </a:p>
        </p:txBody>
      </p:sp>
      <p:sp>
        <p:nvSpPr>
          <p:cNvPr id="17418" name="Прямоугольник 9"/>
          <p:cNvSpPr>
            <a:spLocks noChangeArrowheads="1"/>
          </p:cNvSpPr>
          <p:nvPr/>
        </p:nvSpPr>
        <p:spPr bwMode="auto">
          <a:xfrm>
            <a:off x="250825" y="6021388"/>
            <a:ext cx="3457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работы </a:t>
            </a:r>
          </a:p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атомно-силового микроскопа</a:t>
            </a:r>
          </a:p>
        </p:txBody>
      </p:sp>
      <p:pic>
        <p:nvPicPr>
          <p:cNvPr id="17419" name="Picture 2" descr="Файл:Atomic force microscope block diagram (ru).sv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2636838"/>
            <a:ext cx="345916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" descr="C:\Users\Elena\Downloads\image0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1557338"/>
            <a:ext cx="2143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74AA31-E5AF-4B14-83F0-760C49553C7F}" type="slidenum">
              <a:rPr lang="ru-RU" altLang="ru-RU">
                <a:solidFill>
                  <a:srgbClr val="3F3F3F"/>
                </a:solidFill>
              </a:rPr>
              <a:pPr eaLnBrk="1" hangingPunct="1"/>
              <a:t>14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Изображения, получаемые с помощью атомно-силового микроскопа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45720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FEPOL44-"/>
          <p:cNvPicPr>
            <a:picLocks noChangeAspect="1" noChangeArrowheads="1"/>
          </p:cNvPicPr>
          <p:nvPr/>
        </p:nvPicPr>
        <p:blipFill>
          <a:blip r:embed="rId3" cstate="email">
            <a:lum bright="-18000" contrast="3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474788"/>
            <a:ext cx="400050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F44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3851275"/>
            <a:ext cx="2884487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4500563" y="6211888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Arial Unicode MS" pitchFamily="34" charset="-128"/>
                <a:cs typeface="Times New Roman" panose="02020603050405020304" pitchFamily="18" charset="0"/>
              </a:rPr>
              <a:t>Морфология  и поперечный разрез полимер-иммобилизованных частиц</a:t>
            </a: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0" y="4933950"/>
            <a:ext cx="4786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АСМ-изображение рельефа поверхности пленки ксерогелей ПВС – 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>
              <a:latin typeface="Corbel" panose="020B0503020204020204" pitchFamily="34" charset="0"/>
            </a:endParaRPr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8971D1-C47B-4ECB-BDB0-D0E6A1A476CE}" type="slidenum">
              <a:rPr lang="ru-RU" altLang="ru-RU">
                <a:solidFill>
                  <a:srgbClr val="3F3F3F"/>
                </a:solidFill>
              </a:rPr>
              <a:pPr eaLnBrk="1" hangingPunct="1"/>
              <a:t>15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4463" y="404664"/>
            <a:ext cx="8387977" cy="6429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Растровая электронная микроскопия</a:t>
            </a:r>
            <a:endParaRPr lang="ru-RU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Номер слайда 16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611188" y="1557338"/>
          <a:ext cx="1978025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Bitmap Image" r:id="rId3" imgW="2847619" imgH="2266667" progId="PBrush">
                  <p:embed/>
                </p:oleObj>
              </mc:Choice>
              <mc:Fallback>
                <p:oleObj name="Bitmap Image" r:id="rId3" imgW="2847619" imgH="2266667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57338"/>
                        <a:ext cx="1978025" cy="157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390900" y="1557338"/>
          <a:ext cx="1966913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Bitmap Image" r:id="rId5" imgW="2866667" imgH="2295238" progId="PBrush">
                  <p:embed/>
                </p:oleObj>
              </mc:Choice>
              <mc:Fallback>
                <p:oleObj name="Bitmap Image" r:id="rId5" imgW="2866667" imgH="2295238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557338"/>
                        <a:ext cx="1966913" cy="157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6400800" y="1562100"/>
          <a:ext cx="200342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Bitmap Image" r:id="rId7" imgW="2857899" imgH="2276793" progId="PBrush">
                  <p:embed/>
                </p:oleObj>
              </mc:Choice>
              <mc:Fallback>
                <p:oleObj name="Bitmap Image" r:id="rId7" imgW="2857899" imgH="2276793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562100"/>
                        <a:ext cx="2003425" cy="159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1311275" y="3748088"/>
          <a:ext cx="268446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Bitmap Image" r:id="rId9" imgW="2886478" imgH="2305372" progId="PBrush">
                  <p:embed/>
                </p:oleObj>
              </mc:Choice>
              <mc:Fallback>
                <p:oleObj name="Bitmap Image" r:id="rId9" imgW="2886478" imgH="2305372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748088"/>
                        <a:ext cx="2684463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graphicFrame>
        <p:nvGraphicFramePr>
          <p:cNvPr id="1030" name="Object 9"/>
          <p:cNvGraphicFramePr>
            <a:graphicFrameLocks noChangeAspect="1"/>
          </p:cNvGraphicFramePr>
          <p:nvPr/>
        </p:nvGraphicFramePr>
        <p:xfrm>
          <a:off x="5148263" y="3630613"/>
          <a:ext cx="2755900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Bitmap Image" r:id="rId11" imgW="2866667" imgH="2295238" progId="PBrush">
                  <p:embed/>
                </p:oleObj>
              </mc:Choice>
              <mc:Fallback>
                <p:oleObj name="Bitmap Image" r:id="rId11" imgW="2866667" imgH="2295238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630613"/>
                        <a:ext cx="2755900" cy="208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Прямоугольник 13"/>
          <p:cNvSpPr>
            <a:spLocks noChangeArrowheads="1"/>
          </p:cNvSpPr>
          <p:nvPr/>
        </p:nvSpPr>
        <p:spPr bwMode="auto">
          <a:xfrm>
            <a:off x="395288" y="3209925"/>
            <a:ext cx="237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1. Полярная проекция</a:t>
            </a:r>
          </a:p>
        </p:txBody>
      </p:sp>
      <p:sp>
        <p:nvSpPr>
          <p:cNvPr id="1040" name="Прямоугольник 14"/>
          <p:cNvSpPr>
            <a:spLocks noChangeArrowheads="1"/>
          </p:cNvSpPr>
          <p:nvPr/>
        </p:nvSpPr>
        <p:spPr bwMode="auto">
          <a:xfrm>
            <a:off x="2843213" y="3209925"/>
            <a:ext cx="3303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2. Экваториальная проекция</a:t>
            </a:r>
          </a:p>
        </p:txBody>
      </p:sp>
      <p:sp>
        <p:nvSpPr>
          <p:cNvPr id="1041" name="Прямоугольник 15"/>
          <p:cNvSpPr>
            <a:spLocks noChangeArrowheads="1"/>
          </p:cNvSpPr>
          <p:nvPr/>
        </p:nvSpPr>
        <p:spPr bwMode="auto">
          <a:xfrm>
            <a:off x="6084888" y="3209925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3. Экваториальная проекция</a:t>
            </a:r>
          </a:p>
        </p:txBody>
      </p:sp>
      <p:sp>
        <p:nvSpPr>
          <p:cNvPr id="1042" name="Прямоугольник 16"/>
          <p:cNvSpPr>
            <a:spLocks noChangeArrowheads="1"/>
          </p:cNvSpPr>
          <p:nvPr/>
        </p:nvSpPr>
        <p:spPr bwMode="auto">
          <a:xfrm>
            <a:off x="1287463" y="5929313"/>
            <a:ext cx="678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4. Поверхность экзины цикория обыкновенного (Asteraceae)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FF11FC-6EA8-459B-B881-01F244471622}" type="slidenum">
              <a:rPr lang="ru-RU" altLang="ru-RU">
                <a:solidFill>
                  <a:srgbClr val="3F3F3F"/>
                </a:solidFill>
              </a:rPr>
              <a:pPr eaLnBrk="1" hangingPunct="1"/>
              <a:t>16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2420938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100" smtClean="0">
                <a:latin typeface="Corbel" pitchFamily="34" charset="0"/>
              </a:rPr>
              <a:t>Часть 2. Технологии подготовки препаратов для анализа и распознавания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CB1FCE-6023-4C39-93AB-C1D12E8CE403}" type="slidenum">
              <a:rPr lang="ru-RU" altLang="ru-RU">
                <a:solidFill>
                  <a:srgbClr val="3F3F3F"/>
                </a:solidFill>
              </a:rPr>
              <a:pPr eaLnBrk="1" hangingPunct="1"/>
              <a:t>17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100" smtClean="0">
                <a:latin typeface="Corbel" pitchFamily="34" charset="0"/>
              </a:rPr>
              <a:t>Обработка мёда и получение изображений зёрен пыльцы</a:t>
            </a:r>
          </a:p>
        </p:txBody>
      </p:sp>
      <p:sp>
        <p:nvSpPr>
          <p:cNvPr id="2048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268413"/>
            <a:ext cx="8229600" cy="46259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latin typeface="Corbel" panose="020B0503020204020204" pitchFamily="34" charset="0"/>
              </a:rPr>
              <a:t>1. Подготовка проб пыльцевых зёрен (ГОСТ Р 52940-2008):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>
              <a:latin typeface="Corbel" panose="020B0503020204020204" pitchFamily="34" charset="0"/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83883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887788"/>
            <a:ext cx="222726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3-tsentrifuga-laboratornaya-meditsinskaya-liston-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933825"/>
            <a:ext cx="2951163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4" descr="Product216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076700"/>
            <a:ext cx="254158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5C17BC-3C0F-4DFA-B2F3-E913D1D98AB3}" type="slidenum">
              <a:rPr lang="ru-RU" altLang="ru-RU">
                <a:solidFill>
                  <a:srgbClr val="3F3F3F"/>
                </a:solidFill>
              </a:rPr>
              <a:pPr eaLnBrk="1" hangingPunct="1"/>
              <a:t>18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125413"/>
            <a:ext cx="8229600" cy="114300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100" smtClean="0">
                <a:latin typeface="Corbel" pitchFamily="34" charset="0"/>
              </a:rPr>
              <a:t>Обработка мёда и получение изображений зёрен пыльцы</a:t>
            </a:r>
          </a:p>
        </p:txBody>
      </p:sp>
      <p:sp>
        <p:nvSpPr>
          <p:cNvPr id="2150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836613"/>
            <a:ext cx="8229600" cy="53181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latin typeface="Corbel" panose="020B0503020204020204" pitchFamily="34" charset="0"/>
              </a:rPr>
              <a:t>	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latin typeface="Corbel" panose="020B0503020204020204" pitchFamily="34" charset="0"/>
              </a:rPr>
              <a:t>2. Получение снимков пыльцы под РЭМ после застывания глицеринового желатина.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>
              <a:latin typeface="Corbel" panose="020B0503020204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>
              <a:latin typeface="Corbel" panose="020B0503020204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>
              <a:latin typeface="Corbel" panose="020B0503020204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>
              <a:latin typeface="Corbel" panose="020B0503020204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>
              <a:latin typeface="Corbel" panose="020B0503020204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latin typeface="Corbel" panose="020B0503020204020204" pitchFamily="34" charset="0"/>
              </a:rPr>
              <a:t>	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88" y="3789363"/>
            <a:ext cx="16557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3789363"/>
            <a:ext cx="169227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5795963" y="5791200"/>
            <a:ext cx="32400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i="1"/>
              <a:t>Изображения пыльцевых зерен, </a:t>
            </a:r>
          </a:p>
          <a:p>
            <a:pPr eaLnBrk="1" hangingPunct="1"/>
            <a:r>
              <a:rPr lang="ru-RU" altLang="ru-RU" sz="1400" b="1" i="1"/>
              <a:t>полученные с помощью РЭМ</a:t>
            </a:r>
          </a:p>
        </p:txBody>
      </p:sp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997200"/>
            <a:ext cx="27717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997200"/>
            <a:ext cx="27368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1547813" y="5864225"/>
            <a:ext cx="5165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i="1"/>
              <a:t>Образцы пыльцевых зерен, </a:t>
            </a:r>
          </a:p>
          <a:p>
            <a:pPr eaLnBrk="1" hangingPunct="1"/>
            <a:r>
              <a:rPr lang="ru-RU" altLang="ru-RU" sz="1400" b="1" i="1"/>
              <a:t>подготовленные для анализа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05A841-AFA9-4E66-A747-DD07EB7BDEB3}" type="slidenum">
              <a:rPr lang="ru-RU" altLang="ru-RU">
                <a:solidFill>
                  <a:srgbClr val="3F3F3F"/>
                </a:solidFill>
              </a:rPr>
              <a:pPr eaLnBrk="1" hangingPunct="1"/>
              <a:t>19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064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2898775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857250" indent="-857250" algn="ctr" eaLnBrk="1" hangingPunct="1">
              <a:defRPr/>
            </a:pPr>
            <a:r>
              <a:rPr lang="ru-RU" sz="4100" smtClean="0">
                <a:latin typeface="Corbel" pitchFamily="34" charset="0"/>
              </a:rPr>
              <a:t>        Часть 3. Каталог  зерен энтомофильных растений с указанием информационных признаков пыльцы для компьютерного анализа</a:t>
            </a:r>
            <a:br>
              <a:rPr lang="ru-RU" sz="4100" smtClean="0">
                <a:latin typeface="Corbel" pitchFamily="34" charset="0"/>
              </a:rPr>
            </a:br>
            <a:endParaRPr lang="ru-RU" sz="410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19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075" y="2130425"/>
            <a:ext cx="6877050" cy="39417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ГОСТ 54940-2008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Мед. Метод определения частоты встречаемости пыльцевых зерен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670436-235B-4C56-A45A-1E501A969AB7}" type="slidenum">
              <a:rPr lang="ru-RU" altLang="ru-RU">
                <a:solidFill>
                  <a:srgbClr val="3F3F3F"/>
                </a:solidFill>
              </a:rPr>
              <a:pPr eaLnBrk="1" hangingPunct="1"/>
              <a:t>20</a:t>
            </a:fld>
            <a:endParaRPr lang="ru-RU" altLang="ru-RU">
              <a:solidFill>
                <a:srgbClr val="3F3F3F"/>
              </a:solidFill>
            </a:endParaRPr>
          </a:p>
        </p:txBody>
      </p:sp>
      <p:pic>
        <p:nvPicPr>
          <p:cNvPr id="23555" name="Picture 2" descr="Рис. 2. Строение пыльцевого зерна (схема)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941888"/>
            <a:ext cx="208756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6350" y="3175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и характеристики пыльцевых зерен</a:t>
            </a:r>
          </a:p>
        </p:txBody>
      </p:sp>
      <p:sp>
        <p:nvSpPr>
          <p:cNvPr id="23557" name="Номер слайда 6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Box 3"/>
          <p:cNvSpPr txBox="1">
            <a:spLocks noChangeArrowheads="1"/>
          </p:cNvSpPr>
          <p:nvPr/>
        </p:nvSpPr>
        <p:spPr bwMode="auto">
          <a:xfrm>
            <a:off x="4286250" y="1320800"/>
            <a:ext cx="435768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274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Информативные признаки: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тип пыльцевого зерна,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форма, 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размеры (длина полярной оси и  </a:t>
            </a:r>
          </a:p>
          <a:p>
            <a:pPr eaLnBrk="1" hangingPunct="1"/>
            <a:r>
              <a:rPr lang="ru-RU" altLang="ru-RU"/>
              <a:t> экваториального диаметра), 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очертание, 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строение апертур, 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межапертурные участки поверхности, 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внешняя структура пыльцевого зерна (экзина),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 скульптура,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 текстура</a:t>
            </a:r>
          </a:p>
        </p:txBody>
      </p:sp>
      <p:pic>
        <p:nvPicPr>
          <p:cNvPr id="23559" name="Picture 1" descr="D:\Elena\4 курс\бакалаврская\пыльца\1271839656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27749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 descr="D:\Elena\4 курс\бакалаврская\пыльца\pollen ronde5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4429125"/>
            <a:ext cx="21828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1"/>
          <p:cNvPicPr>
            <a:picLocks noChangeAspect="1" noChangeArrowheads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66" t="16483"/>
          <a:stretch>
            <a:fillRect/>
          </a:stretch>
        </p:blipFill>
        <p:spPr bwMode="auto">
          <a:xfrm>
            <a:off x="2428875" y="4786313"/>
            <a:ext cx="1800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Rectangle 2"/>
          <p:cNvSpPr>
            <a:spLocks noChangeArrowheads="1"/>
          </p:cNvSpPr>
          <p:nvPr/>
        </p:nvSpPr>
        <p:spPr bwMode="auto">
          <a:xfrm>
            <a:off x="2000250" y="621506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Р – полярная ось,</a:t>
            </a:r>
          </a:p>
          <a:p>
            <a:pPr algn="ctr"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Э – экваториальная диаметр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DDB709-05EB-44CC-9F76-26B43B2C620E}" type="slidenum">
              <a:rPr lang="ru-RU" altLang="ru-RU">
                <a:solidFill>
                  <a:srgbClr val="3F3F3F"/>
                </a:solidFill>
              </a:rPr>
              <a:pPr eaLnBrk="1" hangingPunct="1"/>
              <a:t>21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484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-100013"/>
            <a:ext cx="8686800" cy="1250951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100" smtClean="0">
                <a:latin typeface="Corbel" pitchFamily="34" charset="0"/>
              </a:rPr>
              <a:t>Внутриконтурная геометрия зерна</a:t>
            </a:r>
          </a:p>
        </p:txBody>
      </p:sp>
      <p:sp>
        <p:nvSpPr>
          <p:cNvPr id="2458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1500" smtClean="0">
                <a:latin typeface="Arial Unicode MS" pitchFamily="34" charset="-128"/>
              </a:rPr>
              <a:t>Типы  пыльцевых зерен</a:t>
            </a:r>
          </a:p>
          <a:p>
            <a:pPr eaLnBrk="1" hangingPunct="1"/>
            <a:r>
              <a:rPr lang="ru-RU" altLang="ru-RU" sz="1500" smtClean="0">
                <a:latin typeface="Arial Unicode MS" pitchFamily="34" charset="-128"/>
              </a:rPr>
              <a:t>1 - дистально-однобороздный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500" smtClean="0">
                <a:latin typeface="Arial Unicode MS" pitchFamily="34" charset="-128"/>
              </a:rPr>
              <a:t>(лук репчатый); </a:t>
            </a:r>
          </a:p>
          <a:p>
            <a:pPr eaLnBrk="1" hangingPunct="1"/>
            <a:r>
              <a:rPr lang="ru-RU" altLang="ru-RU" sz="1500" smtClean="0">
                <a:latin typeface="Arial Unicode MS" pitchFamily="34" charset="-128"/>
              </a:rPr>
              <a:t>2 – однопоровый (кукуруза);</a:t>
            </a:r>
            <a:br>
              <a:rPr lang="ru-RU" altLang="ru-RU" sz="1500" smtClean="0">
                <a:latin typeface="Arial Unicode MS" pitchFamily="34" charset="-128"/>
              </a:rPr>
            </a:br>
            <a:r>
              <a:rPr lang="ru-RU" altLang="ru-RU" sz="1500" smtClean="0">
                <a:latin typeface="Arial Unicode MS" pitchFamily="34" charset="-128"/>
              </a:rPr>
              <a:t>3 – трехпоровый (колокольчик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500" smtClean="0">
                <a:latin typeface="Arial Unicode MS" pitchFamily="34" charset="-128"/>
              </a:rPr>
              <a:t>персиколистный); </a:t>
            </a:r>
          </a:p>
          <a:p>
            <a:pPr eaLnBrk="1" hangingPunct="1"/>
            <a:r>
              <a:rPr lang="ru-RU" altLang="ru-RU" sz="1500" smtClean="0">
                <a:latin typeface="Arial Unicode MS" pitchFamily="34" charset="-128"/>
              </a:rPr>
              <a:t>4 – многопоровый (мыльнянка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500" smtClean="0">
                <a:latin typeface="Arial Unicode MS" pitchFamily="34" charset="-128"/>
              </a:rPr>
              <a:t>лекарственная); 5 – многобороздковый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500" smtClean="0">
                <a:latin typeface="Arial Unicode MS" pitchFamily="34" charset="-128"/>
              </a:rPr>
              <a:t>(лютик ползучий); 6, 6а — трехбороздный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500" smtClean="0">
                <a:latin typeface="Arial Unicode MS" pitchFamily="34" charset="-128"/>
              </a:rPr>
              <a:t>(диклита прекрасная); 7, 7а — четырехбороздный (недо­трога Ройля); 8, 8а — трехбороздно-поровый (мать-и-мачеха); 9, 9а — трехбороздно-порово-оровый (вех ядовитый); 10, 10а — многобороздный (мята длиннолистная); 11, 11а — многобороздно-оровый (окопник шероховатый); 12 – безапертурный (осина)</a:t>
            </a:r>
          </a:p>
        </p:txBody>
      </p:sp>
      <p:pic>
        <p:nvPicPr>
          <p:cNvPr id="24581" name="Рисунок 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3744912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292600"/>
            <a:ext cx="42846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Рисунок 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88" y="4498975"/>
            <a:ext cx="14033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106363" y="4221163"/>
            <a:ext cx="396081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r>
              <a:rPr lang="ru-RU" altLang="ru-RU" sz="1600"/>
              <a:t>Сложные апертуры из двух или трех типов апертур: борозды и поры, соединенные вместе (1); меридиальная борозда и пересекающая ее экваториально ора (2). Наиболее сложно устроенная апертура состоит из меридиальной борозды с пересекающей ее орой, имеющей в центре пору (3).</a:t>
            </a: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4859338" y="6308725"/>
            <a:ext cx="4284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Формы пыльцевых зерен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956A60-4838-44E8-AB5C-67A5E428A106}" type="slidenum">
              <a:rPr lang="ru-RU" altLang="ru-RU">
                <a:solidFill>
                  <a:srgbClr val="3F3F3F"/>
                </a:solidFill>
              </a:rPr>
              <a:pPr eaLnBrk="1" hangingPunct="1"/>
              <a:t>22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72132" y="142852"/>
            <a:ext cx="3571868" cy="65119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Скульптура </a:t>
            </a:r>
            <a:r>
              <a:rPr lang="ru-RU" sz="2000" dirty="0" err="1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экзины</a:t>
            </a:r>
            <a:r>
              <a:rPr lang="ru-RU" sz="2000" dirty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пыльцевых зерен некоторых цветковых растений под сканирующим электронным микроскопом</a:t>
            </a:r>
            <a:r>
              <a:rPr lang="ru-RU" sz="20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satMod val="150000"/>
                  </a:schemeClr>
                </a:solidFill>
                <a:latin typeface="+mj-lt"/>
              </a:rPr>
              <a:t/>
            </a:r>
            <a:br>
              <a:rPr lang="ru-RU" sz="1600" dirty="0">
                <a:solidFill>
                  <a:schemeClr val="accent1">
                    <a:satMod val="150000"/>
                  </a:schemeClr>
                </a:solidFill>
                <a:latin typeface="+mj-lt"/>
              </a:rPr>
            </a:br>
            <a:r>
              <a:rPr lang="ru-RU" sz="1600" i="1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 - морщинистая у купальницы китайской (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Trollius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chinensis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увел. ×12600);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j-lt"/>
              </a:rPr>
            </a:br>
            <a:r>
              <a:rPr lang="ru-RU" sz="1600" i="1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 -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мелко-остробугорчатая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у 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нотофагуса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клиффортиевидного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Nothofagus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cliffortioides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увел. ×3000);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j-lt"/>
              </a:rPr>
            </a:br>
            <a:r>
              <a:rPr lang="ru-RU" sz="1600" i="1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 -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гладкосетчатая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у морозника абхазского (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Helleborus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abchasicus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увел. ×10000);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j-lt"/>
              </a:rPr>
            </a:br>
            <a:r>
              <a:rPr lang="ru-RU" sz="1600" i="1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 - сетчато-бугорчатая у 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гедиосмума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ветвистого (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Hedyosmum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racemosum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увел. ×10000);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j-lt"/>
              </a:rPr>
            </a:br>
            <a:r>
              <a:rPr lang="ru-RU" sz="1600" i="1" dirty="0" smtClean="0">
                <a:solidFill>
                  <a:schemeClr val="tx1"/>
                </a:solidFill>
                <a:latin typeface="+mj-lt"/>
              </a:rPr>
              <a:t>5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 -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разнобугорчатая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у скополии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тангутской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Scopolia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tangutica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увел. ×6500);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j-lt"/>
              </a:rPr>
            </a:br>
            <a:r>
              <a:rPr lang="ru-RU" sz="1600" i="1" dirty="0" smtClean="0">
                <a:solidFill>
                  <a:schemeClr val="tx1"/>
                </a:solidFill>
                <a:latin typeface="+mj-lt"/>
              </a:rPr>
              <a:t>6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 - струйчатая у розы коричной (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Rosa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cinnamomea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увел. ×6000);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j-lt"/>
              </a:rPr>
            </a:br>
            <a:r>
              <a:rPr lang="ru-RU" sz="1600" i="1" dirty="0" smtClean="0">
                <a:solidFill>
                  <a:schemeClr val="tx1"/>
                </a:solidFill>
                <a:latin typeface="+mj-lt"/>
              </a:rPr>
              <a:t>7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 -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крупношиповатая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у 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лапагерии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розовой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Lapageria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rosea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увел. ×6000);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j-lt"/>
              </a:rPr>
            </a:br>
            <a:r>
              <a:rPr lang="ru-RU" sz="1600" i="1" dirty="0" smtClean="0">
                <a:solidFill>
                  <a:schemeClr val="tx1"/>
                </a:solidFill>
                <a:latin typeface="+mj-lt"/>
              </a:rPr>
              <a:t>8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 -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сетчато-крупнобугорчатая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у лилии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Кесселринга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Lilium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kesselringianum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увел. ×5000);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j-lt"/>
              </a:rPr>
            </a:br>
            <a:r>
              <a:rPr lang="ru-RU" sz="1600" i="1" dirty="0" smtClean="0">
                <a:solidFill>
                  <a:schemeClr val="tx1"/>
                </a:solidFill>
                <a:latin typeface="+mj-lt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 - струйчато-бугорчато-дырчатая у скополии китайской (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Scopolia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sinensis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увел. ×6500).</a:t>
            </a:r>
            <a:r>
              <a:rPr lang="ru-RU" sz="1800" dirty="0">
                <a:solidFill>
                  <a:schemeClr val="accent1">
                    <a:satMod val="150000"/>
                  </a:schemeClr>
                </a:solidFill>
                <a:latin typeface="+mj-lt"/>
              </a:rPr>
              <a:t/>
            </a:r>
            <a:br>
              <a:rPr lang="ru-RU" sz="1800" dirty="0">
                <a:solidFill>
                  <a:schemeClr val="accent1">
                    <a:satMod val="150000"/>
                  </a:schemeClr>
                </a:solidFill>
                <a:latin typeface="+mj-lt"/>
              </a:rPr>
            </a:br>
            <a:endParaRPr lang="ru-RU" sz="1800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 descr="600px-Zr51_02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285750"/>
            <a:ext cx="5472113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399B50-97A7-450F-9D1B-7A94980D10CF}" type="slidenum">
              <a:rPr lang="ru-RU" altLang="ru-RU">
                <a:solidFill>
                  <a:srgbClr val="3F3F3F"/>
                </a:solidFill>
              </a:rPr>
              <a:pPr eaLnBrk="1" hangingPunct="1"/>
              <a:t>23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136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26628" name="Picture 210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497887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3884EE-C11E-4B9D-B0C1-9D4D291C4FF3}" type="slidenum">
              <a:rPr lang="ru-RU" altLang="ru-RU">
                <a:solidFill>
                  <a:srgbClr val="3F3F3F"/>
                </a:solidFill>
              </a:rPr>
              <a:pPr eaLnBrk="1" hangingPunct="1"/>
              <a:t>24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198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1125538"/>
            <a:ext cx="903605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D8CDAF-32B2-41B1-9B8F-CA9FD6ABD578}" type="slidenum">
              <a:rPr lang="ru-RU" altLang="ru-RU">
                <a:solidFill>
                  <a:srgbClr val="3F3F3F"/>
                </a:solidFill>
              </a:rPr>
              <a:pPr eaLnBrk="1" hangingPunct="1"/>
              <a:t>25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208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4963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AA86A4-B586-4619-9918-811686C9C0E7}" type="slidenum">
              <a:rPr lang="ru-RU" altLang="ru-RU">
                <a:solidFill>
                  <a:srgbClr val="3F3F3F"/>
                </a:solidFill>
              </a:rPr>
              <a:pPr eaLnBrk="1" hangingPunct="1"/>
              <a:t>26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218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35937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15437C-906F-4EE2-B0F8-5D90A44928CC}" type="slidenum">
              <a:rPr lang="ru-RU" altLang="ru-RU">
                <a:solidFill>
                  <a:srgbClr val="3F3F3F"/>
                </a:solidFill>
              </a:rPr>
              <a:pPr eaLnBrk="1" hangingPunct="1"/>
              <a:t>27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239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-100013"/>
            <a:ext cx="8229600" cy="1250951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3661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BF6E66-A07D-44A7-9D6E-BF0B126D295A}" type="slidenum">
              <a:rPr lang="ru-RU" altLang="ru-RU">
                <a:solidFill>
                  <a:srgbClr val="3F3F3F"/>
                </a:solidFill>
              </a:rPr>
              <a:pPr eaLnBrk="1" hangingPunct="1"/>
              <a:t>28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259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-17145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41388"/>
            <a:ext cx="83724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2B0DA8-8934-4076-AC34-915B555B10CC}" type="slidenum">
              <a:rPr lang="ru-RU" altLang="ru-RU">
                <a:solidFill>
                  <a:srgbClr val="3F3F3F"/>
                </a:solidFill>
              </a:rPr>
              <a:pPr eaLnBrk="1" hangingPunct="1"/>
              <a:t>29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310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-17145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13752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A19B7E-A252-41D7-97E2-60CBC344829F}" type="slidenum">
              <a:rPr lang="ru-RU" altLang="ru-RU">
                <a:solidFill>
                  <a:srgbClr val="3F3F3F"/>
                </a:solidFill>
              </a:rPr>
              <a:pPr eaLnBrk="1" hangingPunct="1"/>
              <a:t>3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8864" y="155575"/>
            <a:ext cx="8229600" cy="1252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Указатель растений, включенных в альбом</a:t>
            </a:r>
            <a:endParaRPr lang="ru-RU" dirty="0">
              <a:solidFill>
                <a:schemeClr val="accent1"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7172" name="Содержимое 5"/>
          <p:cNvSpPr>
            <a:spLocks noGrp="1"/>
          </p:cNvSpPr>
          <p:nvPr>
            <p:ph idx="4294967295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Боярышник кроваво-красный</a:t>
            </a:r>
            <a:r>
              <a:rPr lang="en-US" altLang="ru-RU" sz="2500" smtClean="0"/>
              <a:t>….……………………………</a:t>
            </a:r>
            <a:r>
              <a:rPr lang="ru-RU" altLang="ru-RU" sz="2500" smtClean="0"/>
              <a:t>.22 </a:t>
            </a:r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Брусника  обыкновенная</a:t>
            </a:r>
            <a:r>
              <a:rPr lang="en-US" altLang="ru-RU" sz="2500" smtClean="0"/>
              <a:t>………….…………………………</a:t>
            </a:r>
            <a:r>
              <a:rPr lang="ru-RU" altLang="ru-RU" sz="2500" smtClean="0"/>
              <a:t>.</a:t>
            </a:r>
            <a:r>
              <a:rPr lang="en-US" altLang="ru-RU" sz="2500" smtClean="0"/>
              <a:t>2</a:t>
            </a:r>
            <a:r>
              <a:rPr lang="ru-RU" altLang="ru-RU" sz="2500" smtClean="0"/>
              <a:t>4</a:t>
            </a:r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Василек луговой</a:t>
            </a:r>
            <a:r>
              <a:rPr lang="en-US" altLang="ru-RU" sz="2500" smtClean="0"/>
              <a:t>……………………….……………………</a:t>
            </a:r>
            <a:r>
              <a:rPr lang="ru-RU" altLang="ru-RU" sz="2500" smtClean="0"/>
              <a:t>…25 </a:t>
            </a:r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Вереск обыкновенный</a:t>
            </a:r>
            <a:r>
              <a:rPr lang="en-US" altLang="ru-RU" sz="2500" smtClean="0"/>
              <a:t>……………….………………………</a:t>
            </a:r>
            <a:r>
              <a:rPr lang="ru-RU" altLang="ru-RU" sz="2500" smtClean="0"/>
              <a:t>..2</a:t>
            </a:r>
            <a:r>
              <a:rPr lang="en-US" altLang="ru-RU" sz="2500" smtClean="0"/>
              <a:t>4</a:t>
            </a:r>
            <a:endParaRPr lang="ru-RU" altLang="ru-RU" sz="2500" smtClean="0"/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Вишня обыкновенная</a:t>
            </a:r>
            <a:r>
              <a:rPr lang="en-US" altLang="ru-RU" sz="2500" smtClean="0"/>
              <a:t>………………….……………………</a:t>
            </a:r>
            <a:r>
              <a:rPr lang="ru-RU" altLang="ru-RU" sz="2500" smtClean="0"/>
              <a:t>...22</a:t>
            </a:r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Герань лесная</a:t>
            </a:r>
            <a:r>
              <a:rPr lang="en-US" altLang="ru-RU" sz="2500" smtClean="0"/>
              <a:t>…………………………….…………………</a:t>
            </a:r>
            <a:r>
              <a:rPr lang="ru-RU" altLang="ru-RU" sz="2500" smtClean="0"/>
              <a:t>....25</a:t>
            </a:r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Горошек мышиный</a:t>
            </a:r>
            <a:r>
              <a:rPr lang="en-US" altLang="ru-RU" sz="2500" smtClean="0"/>
              <a:t>……………………….…………………</a:t>
            </a:r>
            <a:r>
              <a:rPr lang="ru-RU" altLang="ru-RU" sz="2500" smtClean="0"/>
              <a:t>…2</a:t>
            </a:r>
            <a:r>
              <a:rPr lang="en-US" altLang="ru-RU" sz="2500" smtClean="0"/>
              <a:t>7</a:t>
            </a:r>
            <a:r>
              <a:rPr lang="ru-RU" altLang="ru-RU" sz="2500" smtClean="0"/>
              <a:t> </a:t>
            </a:r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Груша обыкновенная</a:t>
            </a:r>
            <a:r>
              <a:rPr lang="en-US" altLang="ru-RU" sz="2500" smtClean="0"/>
              <a:t>…………………….……………………</a:t>
            </a:r>
            <a:r>
              <a:rPr lang="ru-RU" altLang="ru-RU" sz="2500" smtClean="0"/>
              <a:t>23</a:t>
            </a:r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Донник лекарственный (желтый)</a:t>
            </a:r>
            <a:r>
              <a:rPr lang="en-US" altLang="ru-RU" sz="2500" smtClean="0"/>
              <a:t>…….……………………</a:t>
            </a:r>
            <a:r>
              <a:rPr lang="ru-RU" altLang="ru-RU" sz="2500" smtClean="0"/>
              <a:t>..28  </a:t>
            </a:r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Зверобой продырявленный</a:t>
            </a:r>
            <a:r>
              <a:rPr lang="en-US" altLang="ru-RU" sz="2500" smtClean="0"/>
              <a:t>…………….…………………</a:t>
            </a:r>
            <a:r>
              <a:rPr lang="ru-RU" altLang="ru-RU" sz="2500" smtClean="0"/>
              <a:t>..3</a:t>
            </a:r>
            <a:r>
              <a:rPr lang="en-US" altLang="ru-RU" sz="2500" smtClean="0"/>
              <a:t>0</a:t>
            </a:r>
            <a:endParaRPr lang="ru-RU" altLang="ru-RU" sz="2500" smtClean="0"/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Золотарник обыкновенный</a:t>
            </a:r>
            <a:r>
              <a:rPr lang="en-US" altLang="ru-RU" sz="2500" smtClean="0"/>
              <a:t>……………….………………</a:t>
            </a:r>
            <a:r>
              <a:rPr lang="ru-RU" altLang="ru-RU" sz="2500" smtClean="0"/>
              <a:t>…26</a:t>
            </a:r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Земляника садовая</a:t>
            </a:r>
            <a:r>
              <a:rPr lang="en-US" altLang="ru-RU" sz="2500" smtClean="0"/>
              <a:t>………………………….……………</a:t>
            </a:r>
            <a:r>
              <a:rPr lang="ru-RU" altLang="ru-RU" sz="2500" smtClean="0"/>
              <a:t>....23</a:t>
            </a:r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Ива белая (ветла)</a:t>
            </a:r>
            <a:r>
              <a:rPr lang="en-US" altLang="ru-RU" sz="2500" smtClean="0"/>
              <a:t>…………………………….…………</a:t>
            </a:r>
            <a:r>
              <a:rPr lang="ru-RU" altLang="ru-RU" sz="2500" smtClean="0"/>
              <a:t>…...31</a:t>
            </a:r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Подсолнечник однолетний</a:t>
            </a:r>
            <a:r>
              <a:rPr lang="en-US" altLang="ru-RU" sz="2500" smtClean="0"/>
              <a:t>……………….………………</a:t>
            </a:r>
            <a:r>
              <a:rPr lang="ru-RU" altLang="ru-RU" sz="2500" smtClean="0"/>
              <a:t>...27</a:t>
            </a:r>
          </a:p>
          <a:p>
            <a:pPr marL="177800" indent="-9525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ru-RU" altLang="ru-RU" sz="2500" smtClean="0"/>
              <a:t>Иван-чай узколистный (кипрей)</a:t>
            </a:r>
            <a:r>
              <a:rPr lang="en-US" altLang="ru-RU" sz="2500" smtClean="0"/>
              <a:t>………….………………</a:t>
            </a:r>
            <a:r>
              <a:rPr lang="ru-RU" altLang="ru-RU" sz="2500" smtClean="0"/>
              <a:t>..31    </a:t>
            </a:r>
          </a:p>
          <a:p>
            <a:pPr marL="177800" indent="-9525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altLang="ru-RU" sz="2500" smtClean="0"/>
          </a:p>
          <a:p>
            <a:pPr marL="177800" indent="-95250" eaLnBrk="1" hangingPunct="1">
              <a:lnSpc>
                <a:spcPct val="80000"/>
              </a:lnSpc>
            </a:pPr>
            <a:endParaRPr lang="ru-RU" altLang="ru-RU" sz="2500" smtClean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FCE9E8-9EEE-4E97-9824-A0D01312C199}" type="slidenum">
              <a:rPr lang="ru-RU" altLang="ru-RU">
                <a:solidFill>
                  <a:srgbClr val="3F3F3F"/>
                </a:solidFill>
              </a:rPr>
              <a:pPr eaLnBrk="1" hangingPunct="1"/>
              <a:t>30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300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351837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0AED10-D035-46D3-B701-7BCC36679AF5}" type="slidenum">
              <a:rPr lang="ru-RU" altLang="ru-RU">
                <a:solidFill>
                  <a:srgbClr val="3F3F3F"/>
                </a:solidFill>
              </a:rPr>
              <a:pPr eaLnBrk="1" hangingPunct="1"/>
              <a:t>31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290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1238250"/>
            <a:ext cx="837247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9858D7-E39D-43F0-A878-38DAC9022C7A}" type="slidenum">
              <a:rPr lang="ru-RU" altLang="ru-RU">
                <a:solidFill>
                  <a:srgbClr val="3F3F3F"/>
                </a:solidFill>
              </a:rPr>
              <a:pPr eaLnBrk="1" hangingPunct="1"/>
              <a:t>32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280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8280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118F16-5F4C-4597-932C-A20727F3A8E0}" type="slidenum">
              <a:rPr lang="ru-RU" altLang="ru-RU">
                <a:solidFill>
                  <a:srgbClr val="3F3F3F"/>
                </a:solidFill>
              </a:rPr>
              <a:pPr eaLnBrk="1" hangingPunct="1"/>
              <a:t>33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269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345487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663884-A1C0-4F45-B6F8-E75C2ED5EC67}" type="slidenum">
              <a:rPr lang="ru-RU" altLang="ru-RU">
                <a:solidFill>
                  <a:srgbClr val="3F3F3F"/>
                </a:solidFill>
              </a:rPr>
              <a:pPr eaLnBrk="1" hangingPunct="1"/>
              <a:t>34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361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201738"/>
            <a:ext cx="8497888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E482A4-7491-45E2-B2FC-235E8BB36559}" type="slidenum">
              <a:rPr lang="ru-RU" altLang="ru-RU">
                <a:solidFill>
                  <a:srgbClr val="3F3F3F"/>
                </a:solidFill>
              </a:rPr>
              <a:pPr eaLnBrk="1" hangingPunct="1"/>
              <a:t>35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351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8569325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BF9362-DACA-474B-B4AD-E1B082A9372B}" type="slidenum">
              <a:rPr lang="ru-RU" altLang="ru-RU">
                <a:solidFill>
                  <a:srgbClr val="3F3F3F"/>
                </a:solidFill>
              </a:rPr>
              <a:pPr eaLnBrk="1" hangingPunct="1"/>
              <a:t>36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341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smtClean="0">
                <a:latin typeface="Corbel" pitchFamily="34" charset="0"/>
              </a:rPr>
              <a:t>Характеристики пыльцевых зерен цветов медоносных растений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39825"/>
            <a:ext cx="82073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39040E-AE63-48F4-8832-98D0E7D207B8}" type="slidenum">
              <a:rPr lang="ru-RU" altLang="ru-RU">
                <a:solidFill>
                  <a:srgbClr val="3F3F3F"/>
                </a:solidFill>
              </a:rPr>
              <a:pPr eaLnBrk="1" hangingPunct="1"/>
              <a:t>37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16" y="-44629"/>
            <a:ext cx="7875292" cy="8053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пыльцевых зерен по некоторым семействам</a:t>
            </a:r>
          </a:p>
        </p:txBody>
      </p:sp>
      <p:sp>
        <p:nvSpPr>
          <p:cNvPr id="40964" name="Номер слайда 49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0" y="785813"/>
          <a:ext cx="9144000" cy="6072187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Семейство Розовые 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la-Latn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Rosaceae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Семейство Астровые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(Asteraceae)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Семейство Вересковые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(Ericaceae)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Семейство Бобовые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(Fabaceae)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Семейство Яснотковые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(Lamiaceae)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Боярышник кроваво-красный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Василек луговой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Брусника  обыкновенная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Горошек мышиный 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Мелисса лекарственная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Вишня обыкновенная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Золотарник обыкновенный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Вереск обыкновенный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Донник лекарственный 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Мята длиннолистная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Груша обыкновенная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Мать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мачеха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Черника обыкновенная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Эспарцет посевной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Шалфей луговой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Земляника садовая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Одуванчик лекарственный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Клевер белый (ползучий)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Малина обыкновенная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однолетний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Люцерна посевная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Рябина обыкновенная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Цикорий обыкновенный</a:t>
                      </a: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38" marR="441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1015" name="Picture 9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827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6" name="Picture 9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868488"/>
            <a:ext cx="7905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7" name="Picture 9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100" y="1785938"/>
            <a:ext cx="827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8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1776413"/>
            <a:ext cx="9064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9" name="Picture 9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811338"/>
            <a:ext cx="8001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0" name="Picture 8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813" y="1814513"/>
            <a:ext cx="8191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1" name="Picture 8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588" y="1719263"/>
            <a:ext cx="8794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2" name="Picture 8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750" y="1714500"/>
            <a:ext cx="889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3" name="Picture 8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1695450"/>
            <a:ext cx="914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4" name="Picture 8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695450"/>
            <a:ext cx="914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5" name="Picture 8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819400"/>
            <a:ext cx="7143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6" name="Picture 8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808288"/>
            <a:ext cx="723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7" name="Picture 8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713" y="2786063"/>
            <a:ext cx="6921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8" name="Picture 8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2786063"/>
            <a:ext cx="701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9" name="Picture 80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938" y="2786063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0" name="Picture 7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62250"/>
            <a:ext cx="7858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1" name="Picture 7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2786063"/>
            <a:ext cx="7032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2" name="Picture 77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786063"/>
            <a:ext cx="709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3" name="Picture 76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113" y="2786063"/>
            <a:ext cx="725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4" name="Picture 75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313" y="2782888"/>
            <a:ext cx="7143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5" name="Picture 74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0"/>
            <a:ext cx="7858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6" name="Picture 73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88" y="3614738"/>
            <a:ext cx="7524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7" name="Picture 72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3571875"/>
            <a:ext cx="787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8" name="Picture 71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3571875"/>
            <a:ext cx="7874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9" name="Picture 70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3595688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0" name="Picture 69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586163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1" name="Picture 68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3557588"/>
            <a:ext cx="8096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2" name="Picture 67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3571875"/>
            <a:ext cx="7810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3" name="Picture 66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3597275"/>
            <a:ext cx="8572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4" name="Picture 65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3713" y="3571875"/>
            <a:ext cx="889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5" name="Picture 64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7350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6" name="Picture 63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4500563"/>
            <a:ext cx="752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7" name="Picture 62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4500563"/>
            <a:ext cx="762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8" name="Picture 61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4500563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9" name="Picture 60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4572000"/>
            <a:ext cx="704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0" name="Picture 59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4572000"/>
            <a:ext cx="6969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1" name="Picture 58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57813"/>
            <a:ext cx="735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2" name="Picture 57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5357813"/>
            <a:ext cx="7540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3" name="Picture 56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163" y="5357813"/>
            <a:ext cx="7810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4" name="Picture 55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5357813"/>
            <a:ext cx="771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5" name="Picture 54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5357813"/>
            <a:ext cx="704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6" name="Picture 53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5357813"/>
            <a:ext cx="733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7" name="Picture 52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8" name="Picture 51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6229350"/>
            <a:ext cx="800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9" name="Picture 50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6229350"/>
            <a:ext cx="7810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0" name="Picture 49"/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6219825"/>
            <a:ext cx="790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1" name="Picture 9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827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2" name="Picture 9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868488"/>
            <a:ext cx="7905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3" name="Picture 9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100" y="1785938"/>
            <a:ext cx="827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9AB625-A280-456C-8DD1-AEE2AAA9A190}" type="slidenum">
              <a:rPr lang="ru-RU" altLang="ru-RU">
                <a:solidFill>
                  <a:srgbClr val="3F3F3F"/>
                </a:solidFill>
              </a:rPr>
              <a:pPr eaLnBrk="1" hangingPunct="1"/>
              <a:t>38</a:t>
            </a:fld>
            <a:endParaRPr lang="ru-RU" altLang="ru-RU">
              <a:solidFill>
                <a:srgbClr val="3F3F3F"/>
              </a:solidFill>
            </a:endParaRPr>
          </a:p>
        </p:txBody>
      </p:sp>
      <p:pic>
        <p:nvPicPr>
          <p:cNvPr id="41987" name="Picture 2" descr="tabl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125538"/>
            <a:ext cx="5973763" cy="5330825"/>
          </a:xfrm>
        </p:spPr>
      </p:pic>
      <p:sp>
        <p:nvSpPr>
          <p:cNvPr id="41988" name="Nadpis 1"/>
          <p:cNvSpPr>
            <a:spLocks/>
          </p:cNvSpPr>
          <p:nvPr/>
        </p:nvSpPr>
        <p:spPr bwMode="auto">
          <a:xfrm>
            <a:off x="457200" y="509588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C800"/>
                </a:solidFill>
                <a:latin typeface="Arial Unicode MS" pitchFamily="34" charset="-128"/>
              </a:rPr>
              <a:t>Медицинское использование пыльцы</a:t>
            </a:r>
            <a:endParaRPr lang="cs-CZ" altLang="ru-RU" sz="2400">
              <a:solidFill>
                <a:srgbClr val="FFC8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74604B-28F4-48E4-B28D-958707842938}" type="slidenum">
              <a:rPr lang="ru-RU" altLang="ru-RU">
                <a:solidFill>
                  <a:srgbClr val="3F3F3F"/>
                </a:solidFill>
              </a:rPr>
              <a:pPr eaLnBrk="1" hangingPunct="1"/>
              <a:t>39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123520"/>
            <a:ext cx="9144000" cy="8572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Тератоморфные</a:t>
            </a: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пыльцевые зерна </a:t>
            </a:r>
            <a:r>
              <a:rPr lang="ru-RU" sz="24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 примере сосны обыкновенной, </a:t>
            </a:r>
            <a:r>
              <a:rPr lang="en-US" sz="2200" i="1" dirty="0" err="1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2200" i="1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sylvestris</a:t>
            </a:r>
            <a:r>
              <a:rPr lang="en-US" sz="2200" dirty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200" dirty="0" err="1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Pinaceae</a:t>
            </a:r>
            <a:r>
              <a:rPr lang="en-US" sz="22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4149725"/>
            <a:ext cx="2363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Рисунок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4149725"/>
            <a:ext cx="2428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Рисунок 5" descr="http://www.polleninfo.org/upload/images/big/12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25717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Рисунок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4113" y="1589088"/>
            <a:ext cx="1768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Рисунок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0" y="1628775"/>
            <a:ext cx="17954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Рисунок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38" y="3141663"/>
            <a:ext cx="2940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Рисунок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652963"/>
            <a:ext cx="15255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Прямоугольник 10"/>
          <p:cNvSpPr>
            <a:spLocks noChangeArrowheads="1"/>
          </p:cNvSpPr>
          <p:nvPr/>
        </p:nvSpPr>
        <p:spPr bwMode="auto">
          <a:xfrm>
            <a:off x="611188" y="6156325"/>
            <a:ext cx="4478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Изображения, полученные с помощью РЭМ</a:t>
            </a:r>
            <a:endParaRPr lang="ru-RU" altLang="ru-RU">
              <a:latin typeface="Corbel" panose="020B0503020204020204" pitchFamily="34" charset="0"/>
            </a:endParaRPr>
          </a:p>
        </p:txBody>
      </p:sp>
      <p:sp>
        <p:nvSpPr>
          <p:cNvPr id="43020" name="Прямоугольник 11"/>
          <p:cNvSpPr>
            <a:spLocks noChangeArrowheads="1"/>
          </p:cNvSpPr>
          <p:nvPr/>
        </p:nvSpPr>
        <p:spPr bwMode="auto">
          <a:xfrm>
            <a:off x="5219700" y="6021388"/>
            <a:ext cx="3786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Изображения, полученные </a:t>
            </a:r>
          </a:p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оптического микроскопа</a:t>
            </a:r>
            <a:endParaRPr lang="ru-RU" altLang="ru-RU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E4D71A-B794-410D-BC9B-389E5122B1F9}" type="slidenum">
              <a:rPr lang="ru-RU" altLang="ru-RU">
                <a:solidFill>
                  <a:srgbClr val="3F3F3F"/>
                </a:solidFill>
              </a:rPr>
              <a:pPr eaLnBrk="1" hangingPunct="1"/>
              <a:t>4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8229600" cy="1252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Указатель растений, включенных в альбом</a:t>
            </a:r>
            <a:endParaRPr lang="ru-RU" dirty="0">
              <a:solidFill>
                <a:schemeClr val="accent1"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8196" name="Содержимое 5"/>
          <p:cNvSpPr>
            <a:spLocks noGrp="1"/>
          </p:cNvSpPr>
          <p:nvPr>
            <p:ph idx="4294967295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Калина обыкновенная</a:t>
            </a:r>
            <a:r>
              <a:rPr lang="ru-RU" altLang="ru-RU" sz="2500" smtClean="0"/>
              <a:t>………………………………………..32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Клевер гибридный (розовый)</a:t>
            </a:r>
            <a:r>
              <a:rPr lang="ru-RU" altLang="ru-RU" sz="2500" smtClean="0"/>
              <a:t>………………………………..32</a:t>
            </a:r>
            <a:r>
              <a:rPr lang="ru-RU" altLang="ru-RU" sz="2500" smtClean="0">
                <a:latin typeface="Corbel" panose="020B0503020204020204" pitchFamily="34" charset="0"/>
              </a:rPr>
              <a:t> 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Клевер белый (ползучий)</a:t>
            </a:r>
            <a:r>
              <a:rPr lang="ru-RU" altLang="ru-RU" sz="2500" smtClean="0"/>
              <a:t>…………………………………....29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Клен платановидный (остролистный)</a:t>
            </a:r>
            <a:r>
              <a:rPr lang="ru-RU" altLang="ru-RU" sz="2500" smtClean="0"/>
              <a:t>……………………....32</a:t>
            </a:r>
            <a:r>
              <a:rPr lang="ru-RU" altLang="ru-RU" sz="2500" smtClean="0">
                <a:latin typeface="Corbel" panose="020B0503020204020204" pitchFamily="34" charset="0"/>
              </a:rPr>
              <a:t> 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Крыжовник обыкновенный</a:t>
            </a:r>
            <a:r>
              <a:rPr lang="ru-RU" altLang="ru-RU" sz="2500" smtClean="0"/>
              <a:t>…………………………………..33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Лабазник вязолистный</a:t>
            </a:r>
            <a:r>
              <a:rPr lang="ru-RU" altLang="ru-RU" sz="2500" smtClean="0"/>
              <a:t>……………………………………….33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Липа мелколистная (сердцевидная)</a:t>
            </a:r>
            <a:r>
              <a:rPr lang="ru-RU" altLang="ru-RU" sz="2500" smtClean="0"/>
              <a:t>………………………..33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Люцерна посевная</a:t>
            </a:r>
            <a:r>
              <a:rPr lang="ru-RU" altLang="ru-RU" sz="2500" smtClean="0"/>
              <a:t>……………………………………………28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Малина обыкновенная</a:t>
            </a:r>
            <a:r>
              <a:rPr lang="ru-RU" altLang="ru-RU" sz="2500" smtClean="0"/>
              <a:t>……………………………………….23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Мать-и-мачеха</a:t>
            </a:r>
            <a:r>
              <a:rPr lang="ru-RU" altLang="ru-RU" sz="2500" smtClean="0"/>
              <a:t>………………………………………………..26</a:t>
            </a:r>
            <a:r>
              <a:rPr lang="ru-RU" altLang="ru-RU" sz="2500" smtClean="0">
                <a:latin typeface="Corbel" panose="020B0503020204020204" pitchFamily="34" charset="0"/>
              </a:rPr>
              <a:t> 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Мелисса лекарственная</a:t>
            </a:r>
            <a:r>
              <a:rPr lang="ru-RU" altLang="ru-RU" sz="2500" smtClean="0"/>
              <a:t>……………………………………...29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Мята длиннолистная</a:t>
            </a:r>
            <a:r>
              <a:rPr lang="ru-RU" altLang="ru-RU" sz="2500" smtClean="0"/>
              <a:t>…………………………………………30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Одуванчик лекарственный</a:t>
            </a:r>
            <a:r>
              <a:rPr lang="ru-RU" altLang="ru-RU" sz="2500" smtClean="0"/>
              <a:t>…………………………………..26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Ива козья (бредина)</a:t>
            </a:r>
            <a:r>
              <a:rPr lang="ru-RU" altLang="ru-RU" sz="2500" smtClean="0"/>
              <a:t>………………………………………….31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Роза собачья (шиповник)</a:t>
            </a:r>
            <a:r>
              <a:rPr lang="ru-RU" altLang="ru-RU" sz="2500" smtClean="0"/>
              <a:t>…………………………………….34</a:t>
            </a:r>
            <a:r>
              <a:rPr lang="ru-RU" altLang="ru-RU" sz="2500" smtClean="0">
                <a:latin typeface="Corbel" panose="020B0503020204020204" pitchFamily="34" charset="0"/>
              </a:rPr>
              <a:t> 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Рябина обыкновенная</a:t>
            </a:r>
            <a:r>
              <a:rPr lang="ru-RU" altLang="ru-RU" sz="2500" smtClean="0"/>
              <a:t>………………………………………..24</a:t>
            </a:r>
          </a:p>
          <a:p>
            <a:pPr marL="596900" indent="-514350" eaLnBrk="1" hangingPunct="1">
              <a:lnSpc>
                <a:spcPct val="80000"/>
              </a:lnSpc>
              <a:buFont typeface="Corbel" panose="020B0503020204020204" pitchFamily="34" charset="0"/>
              <a:buAutoNum type="arabicPeriod" startAt="16"/>
            </a:pPr>
            <a:r>
              <a:rPr lang="ru-RU" altLang="ru-RU" sz="2500" smtClean="0">
                <a:latin typeface="Corbel" panose="020B0503020204020204" pitchFamily="34" charset="0"/>
              </a:rPr>
              <a:t>Синюха голубая</a:t>
            </a:r>
            <a:r>
              <a:rPr lang="ru-RU" altLang="ru-RU" sz="2500" smtClean="0"/>
              <a:t>……………………………………………….34</a:t>
            </a:r>
          </a:p>
          <a:p>
            <a:pPr marL="596900" indent="-514350" eaLnBrk="1" hangingPunct="1">
              <a:lnSpc>
                <a:spcPct val="80000"/>
              </a:lnSpc>
            </a:pPr>
            <a:endParaRPr lang="ru-RU" altLang="ru-RU" sz="800" smtClean="0">
              <a:latin typeface="Corbel" panose="020B0503020204020204" pitchFamily="34" charset="0"/>
            </a:endParaRPr>
          </a:p>
          <a:p>
            <a:pPr marL="596900" indent="-514350" eaLnBrk="1" hangingPunct="1">
              <a:lnSpc>
                <a:spcPct val="80000"/>
              </a:lnSpc>
            </a:pPr>
            <a:endParaRPr lang="ru-RU" altLang="ru-RU" sz="800" smtClean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62036F-E9DE-4F7B-8FD9-9B873B308DBD}" type="slidenum">
              <a:rPr lang="ru-RU" altLang="ru-RU">
                <a:solidFill>
                  <a:srgbClr val="3F3F3F"/>
                </a:solidFill>
              </a:rPr>
              <a:pPr eaLnBrk="1" hangingPunct="1"/>
              <a:t>40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8229600" cy="6318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dirty="0" err="1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Тератоморфные</a:t>
            </a:r>
            <a:r>
              <a:rPr lang="ru-RU" sz="29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пыльцевые зерна </a:t>
            </a:r>
            <a:r>
              <a:rPr lang="ru-RU" sz="14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 примере липы обыкновенной, </a:t>
            </a:r>
            <a:r>
              <a:rPr lang="en-US" sz="2200" i="1" dirty="0" err="1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Tilia</a:t>
            </a:r>
            <a:r>
              <a:rPr lang="en-US" sz="2200" i="1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cordata</a:t>
            </a:r>
            <a:r>
              <a:rPr lang="en-US" sz="22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200" dirty="0" err="1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Tiliaceae</a:t>
            </a:r>
            <a:r>
              <a:rPr lang="en-US" sz="22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565275"/>
            <a:ext cx="5160962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714875"/>
            <a:ext cx="8715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8D8C0A-2275-45B2-9DD9-80AB7CAB5168}" type="slidenum">
              <a:rPr lang="ru-RU" altLang="ru-RU">
                <a:solidFill>
                  <a:srgbClr val="3F3F3F"/>
                </a:solidFill>
              </a:rPr>
              <a:pPr eaLnBrk="1" hangingPunct="1"/>
              <a:t>41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116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27813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857250" indent="-857250" algn="ctr" eaLnBrk="1" hangingPunct="1">
              <a:defRPr/>
            </a:pPr>
            <a:r>
              <a:rPr lang="ru-RU" sz="4100" smtClean="0">
                <a:latin typeface="Corbel" pitchFamily="34" charset="0"/>
              </a:rPr>
              <a:t>Часть 4. Примеры и практические рекомендации</a:t>
            </a:r>
            <a:br>
              <a:rPr lang="ru-RU" sz="4100" smtClean="0">
                <a:latin typeface="Corbel" pitchFamily="34" charset="0"/>
              </a:rPr>
            </a:br>
            <a:endParaRPr lang="ru-RU" sz="410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5CB368-C2D2-44C4-8E24-C1DBE567D78E}" type="slidenum">
              <a:rPr lang="ru-RU" altLang="ru-RU">
                <a:solidFill>
                  <a:srgbClr val="3F3F3F"/>
                </a:solidFill>
              </a:rPr>
              <a:pPr eaLnBrk="1" hangingPunct="1"/>
              <a:t>42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40290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509588"/>
            <a:ext cx="8170863" cy="615950"/>
          </a:xfrm>
        </p:spPr>
        <p:txBody>
          <a:bodyPr wrap="square" lIns="91433" tIns="45717" rIns="91433" bIns="45717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000" b="0" smtClean="0">
                <a:latin typeface="Arial Unicode MS" pitchFamily="34" charset="-128"/>
              </a:rPr>
              <a:t> Разработка методики распознавания пыльцевых зёрен на микроскопическом снимке и их идентификация с эталонными изображениями базы данных</a:t>
            </a:r>
            <a:br>
              <a:rPr lang="ru-RU" sz="2000" b="0" smtClean="0">
                <a:latin typeface="Arial Unicode MS" pitchFamily="34" charset="-128"/>
              </a:rPr>
            </a:br>
            <a:endParaRPr lang="cs-CZ" sz="2000" b="0" smtClean="0">
              <a:latin typeface="Arial Unicode MS" pitchFamily="34" charset="-128"/>
            </a:endParaRPr>
          </a:p>
        </p:txBody>
      </p:sp>
      <p:pic>
        <p:nvPicPr>
          <p:cNvPr id="2054" name="obrázek 9" descr="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60" t="13075" r="16232" b="12000"/>
          <a:stretch>
            <a:fillRect/>
          </a:stretch>
        </p:blipFill>
        <p:spPr bwMode="auto">
          <a:xfrm>
            <a:off x="676275" y="4192588"/>
            <a:ext cx="2095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obrázek 10" descr="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41" t="16454" r="17325" b="9265"/>
          <a:stretch>
            <a:fillRect/>
          </a:stretch>
        </p:blipFill>
        <p:spPr bwMode="auto">
          <a:xfrm>
            <a:off x="3563938" y="4111625"/>
            <a:ext cx="20383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obrázek 11" descr="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69" t="17261" r="17857" b="13098"/>
          <a:stretch>
            <a:fillRect/>
          </a:stretch>
        </p:blipFill>
        <p:spPr bwMode="auto">
          <a:xfrm>
            <a:off x="6443663" y="4092575"/>
            <a:ext cx="206216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Obdélník 10"/>
          <p:cNvSpPr>
            <a:spLocks noChangeArrowheads="1"/>
          </p:cNvSpPr>
          <p:nvPr/>
        </p:nvSpPr>
        <p:spPr bwMode="auto">
          <a:xfrm>
            <a:off x="257175" y="2620963"/>
            <a:ext cx="2373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165100" indent="-1651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ru-RU" altLang="ru-RU" sz="1100" i="1">
                <a:cs typeface="Times New Roman" panose="02020603050405020304" pitchFamily="18" charset="0"/>
              </a:rPr>
              <a:t>Медианный фильтр </a:t>
            </a:r>
          </a:p>
          <a:p>
            <a:pPr algn="ctr" eaLnBrk="1" hangingPunct="1"/>
            <a:r>
              <a:rPr lang="ru-RU" altLang="ru-RU" sz="1100" i="1">
                <a:cs typeface="Times New Roman" panose="02020603050405020304" pitchFamily="18" charset="0"/>
              </a:rPr>
              <a:t>(размер маски 7×7)</a:t>
            </a:r>
          </a:p>
          <a:p>
            <a:pPr algn="ctr" eaLnBrk="1" hangingPunct="1"/>
            <a:r>
              <a:rPr lang="ru-RU" altLang="ru-RU" sz="900">
                <a:cs typeface="Times New Roman" panose="02020603050405020304" pitchFamily="18" charset="0"/>
              </a:rPr>
              <a:t>Отклик такого фильтра определяется</a:t>
            </a:r>
          </a:p>
          <a:p>
            <a:pPr algn="ctr" eaLnBrk="1" hangingPunct="1"/>
            <a:r>
              <a:rPr lang="ru-RU" altLang="ru-RU" sz="900">
                <a:cs typeface="Times New Roman" panose="02020603050405020304" pitchFamily="18" charset="0"/>
              </a:rPr>
              <a:t>предварительным упорядочиванием значением</a:t>
            </a:r>
          </a:p>
          <a:p>
            <a:pPr algn="ctr" eaLnBrk="1" hangingPunct="1"/>
            <a:r>
              <a:rPr lang="ru-RU" altLang="ru-RU" sz="900">
                <a:cs typeface="Times New Roman" panose="02020603050405020304" pitchFamily="18" charset="0"/>
              </a:rPr>
              <a:t>пикселей, покрываемых маской фильтра, и последующим выбором значения, находящегося по середине упорядоченной последовательности.</a:t>
            </a:r>
            <a:endParaRPr lang="cs-CZ" altLang="ru-RU" sz="1400">
              <a:cs typeface="Times New Roman" panose="02020603050405020304" pitchFamily="18" charset="0"/>
            </a:endParaRPr>
          </a:p>
        </p:txBody>
      </p:sp>
      <p:sp>
        <p:nvSpPr>
          <p:cNvPr id="2058" name="Obdélník 12"/>
          <p:cNvSpPr>
            <a:spLocks noChangeArrowheads="1"/>
          </p:cNvSpPr>
          <p:nvPr/>
        </p:nvSpPr>
        <p:spPr bwMode="auto">
          <a:xfrm>
            <a:off x="6105525" y="2636838"/>
            <a:ext cx="2643188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188913" indent="-18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Морфологическая операция дилатации со структурным элементом 5×5</a:t>
            </a:r>
          </a:p>
          <a:p>
            <a:pPr algn="ctr" eaLnBrk="1" hangingPunct="1">
              <a:lnSpc>
                <a:spcPct val="115000"/>
              </a:lnSpc>
            </a:pPr>
            <a:r>
              <a:rPr lang="ru-RU" altLang="ru-RU" sz="90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хотя бы под одной единицей структурного элемента находится пиксель объекта (т.е. также единица), то в выходном изображении на место центра структурного элемента ставится единица. </a:t>
            </a:r>
            <a:endParaRPr lang="cs-CZ" altLang="ru-RU" sz="14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9" name="Obdélník 13"/>
          <p:cNvSpPr>
            <a:spLocks noChangeArrowheads="1"/>
          </p:cNvSpPr>
          <p:nvPr/>
        </p:nvSpPr>
        <p:spPr bwMode="auto">
          <a:xfrm>
            <a:off x="523875" y="5567363"/>
            <a:ext cx="22145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4. Заполнение внутренних </a:t>
            </a:r>
          </a:p>
          <a:p>
            <a:pPr algn="ctr" eaLnBrk="1" hangingPunct="1"/>
            <a:r>
              <a:rPr lang="ru-RU" altLang="ru-RU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отверстий объектов</a:t>
            </a:r>
          </a:p>
          <a:p>
            <a:pPr algn="ctr" eaLnBrk="1" hangingPunct="1"/>
            <a:r>
              <a:rPr lang="ru-RU" alt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основан на операциях дилатации, дополнения и пересечения множеств </a:t>
            </a:r>
            <a:endParaRPr lang="cs-CZ" altLang="ru-RU" sz="10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0" name="Obdélník 14"/>
          <p:cNvSpPr>
            <a:spLocks noChangeArrowheads="1"/>
          </p:cNvSpPr>
          <p:nvPr/>
        </p:nvSpPr>
        <p:spPr bwMode="auto">
          <a:xfrm>
            <a:off x="3071813" y="5426075"/>
            <a:ext cx="300037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ru-RU" altLang="ru-RU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5. Морфологическая операция эрозии со структурным элементом 5×5</a:t>
            </a:r>
          </a:p>
          <a:p>
            <a:pPr algn="ctr" eaLnBrk="1" hangingPunct="1">
              <a:lnSpc>
                <a:spcPct val="115000"/>
              </a:lnSpc>
            </a:pPr>
            <a:r>
              <a:rPr lang="ru-RU" altLang="ru-RU" sz="90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под всеми единицами структурного элемента элементы объекта (т.е. также единицы), то заменим в выходном изображении пиксель на месте центрального пикселя структурного элемента единицей. </a:t>
            </a:r>
            <a:endParaRPr lang="cs-CZ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endParaRPr lang="cs-CZ" altLang="ru-RU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1" name="Obdélník 16"/>
          <p:cNvSpPr>
            <a:spLocks noChangeArrowheads="1"/>
          </p:cNvSpPr>
          <p:nvPr/>
        </p:nvSpPr>
        <p:spPr bwMode="auto">
          <a:xfrm>
            <a:off x="6319838" y="5519738"/>
            <a:ext cx="21256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ru-RU" altLang="ru-RU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6. Разностный фильтр Собеля</a:t>
            </a:r>
            <a:endParaRPr lang="cs-CZ" altLang="ru-RU" sz="14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2" name="Šipka doprava 15"/>
          <p:cNvSpPr>
            <a:spLocks noChangeArrowheads="1"/>
          </p:cNvSpPr>
          <p:nvPr/>
        </p:nvSpPr>
        <p:spPr bwMode="auto">
          <a:xfrm>
            <a:off x="5724525" y="4635500"/>
            <a:ext cx="576263" cy="161925"/>
          </a:xfrm>
          <a:prstGeom prst="rightArrow">
            <a:avLst>
              <a:gd name="adj1" fmla="val 50000"/>
              <a:gd name="adj2" fmla="val 47006"/>
            </a:avLst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8319" tIns="14159" rIns="28319" bIns="1415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3" name="Šipka doprava 19"/>
          <p:cNvSpPr>
            <a:spLocks noChangeArrowheads="1"/>
          </p:cNvSpPr>
          <p:nvPr/>
        </p:nvSpPr>
        <p:spPr bwMode="auto">
          <a:xfrm>
            <a:off x="2867025" y="4706938"/>
            <a:ext cx="576263" cy="161925"/>
          </a:xfrm>
          <a:prstGeom prst="rightArrow">
            <a:avLst>
              <a:gd name="adj1" fmla="val 50000"/>
              <a:gd name="adj2" fmla="val 47006"/>
            </a:avLst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8319" tIns="14159" rIns="28319" bIns="1415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4" name="Šipka doprava 21"/>
          <p:cNvSpPr>
            <a:spLocks noChangeArrowheads="1"/>
          </p:cNvSpPr>
          <p:nvPr/>
        </p:nvSpPr>
        <p:spPr bwMode="auto">
          <a:xfrm>
            <a:off x="298450" y="4708525"/>
            <a:ext cx="325438" cy="160338"/>
          </a:xfrm>
          <a:prstGeom prst="rightArrow">
            <a:avLst>
              <a:gd name="adj1" fmla="val 50000"/>
              <a:gd name="adj2" fmla="val 47360"/>
            </a:avLst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8319" tIns="14159" rIns="28319" bIns="1415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065" name="Skupina 23"/>
          <p:cNvGrpSpPr>
            <a:grpSpLocks/>
          </p:cNvGrpSpPr>
          <p:nvPr/>
        </p:nvGrpSpPr>
        <p:grpSpPr bwMode="auto">
          <a:xfrm>
            <a:off x="3132138" y="2590800"/>
            <a:ext cx="2976562" cy="1630363"/>
            <a:chOff x="19854895" y="7264376"/>
            <a:chExt cx="9858444" cy="5081697"/>
          </a:xfrm>
        </p:grpSpPr>
        <p:sp>
          <p:nvSpPr>
            <p:cNvPr id="2080" name="Obdélník 24"/>
            <p:cNvSpPr>
              <a:spLocks noChangeArrowheads="1"/>
            </p:cNvSpPr>
            <p:nvPr/>
          </p:nvSpPr>
          <p:spPr bwMode="auto">
            <a:xfrm>
              <a:off x="19854895" y="7264376"/>
              <a:ext cx="9858444" cy="508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>
              <a:spAutoFit/>
            </a:bodyPr>
            <a:lstStyle>
              <a:lvl1pPr marL="165100" indent="-1651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375"/>
                </a:spcAft>
              </a:pPr>
              <a:r>
                <a:rPr lang="ru-RU" altLang="ru-RU" sz="11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2. Детектор контуров Лапласиан Гауссиана</a:t>
              </a:r>
            </a:p>
            <a:p>
              <a:pPr algn="just" eaLnBrk="1" hangingPunct="1">
                <a:spcBef>
                  <a:spcPts val="375"/>
                </a:spcBef>
              </a:pPr>
              <a:r>
                <a:rPr lang="ru-RU" altLang="ru-RU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сглаживание фильтром Гаусса</a:t>
              </a:r>
            </a:p>
            <a:p>
              <a:pPr algn="just" eaLnBrk="1" hangingPunct="1"/>
              <a:endParaRPr lang="ru-RU" altLang="ru-RU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ru-RU" altLang="ru-RU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определение второй производной </a:t>
              </a:r>
            </a:p>
            <a:p>
              <a:pPr eaLnBrk="1" hangingPunct="1"/>
              <a:r>
                <a:rPr lang="ru-RU" altLang="ru-RU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яркости как Лапласиана </a:t>
              </a:r>
            </a:p>
            <a:p>
              <a:pPr eaLnBrk="1" hangingPunct="1"/>
              <a:r>
                <a:rPr lang="ru-RU" altLang="ru-RU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двумерной функции </a:t>
              </a:r>
            </a:p>
            <a:p>
              <a:pPr eaLnBrk="1" hangingPunct="1"/>
              <a:endParaRPr lang="ru-RU" altLang="ru-RU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/>
              <a:r>
                <a:rPr lang="ru-RU" altLang="ru-RU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обнаружение пикселей, </a:t>
              </a:r>
              <a:r>
                <a:rPr lang="cs-CZ" altLang="ru-RU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где вторые производные</a:t>
              </a:r>
              <a:endParaRPr lang="ru-RU" altLang="ru-RU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/>
              <a:r>
                <a:rPr lang="cs-CZ" altLang="ru-RU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altLang="ru-RU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яркости имеют пересечение нулевого уровня</a:t>
              </a:r>
              <a:endParaRPr lang="ru-RU" altLang="ru-RU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15000"/>
                </a:lnSpc>
                <a:buFontTx/>
                <a:buChar char="-"/>
              </a:pPr>
              <a:endPara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50" name="Object 16"/>
            <p:cNvGraphicFramePr>
              <a:graphicFrameLocks noChangeAspect="1"/>
            </p:cNvGraphicFramePr>
            <p:nvPr/>
          </p:nvGraphicFramePr>
          <p:xfrm>
            <a:off x="25015637" y="8050194"/>
            <a:ext cx="4269075" cy="928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Формула" r:id="rId7" imgW="2336760" imgH="507960" progId="Equation.3">
                    <p:embed/>
                  </p:oleObj>
                </mc:Choice>
                <mc:Fallback>
                  <p:oleObj name="Формула" r:id="rId7" imgW="2336760" imgH="50796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15637" y="8050194"/>
                          <a:ext cx="4269075" cy="9286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17"/>
            <p:cNvGraphicFramePr>
              <a:graphicFrameLocks noChangeAspect="1"/>
            </p:cNvGraphicFramePr>
            <p:nvPr/>
          </p:nvGraphicFramePr>
          <p:xfrm>
            <a:off x="25767104" y="9193202"/>
            <a:ext cx="3017541" cy="1285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Формула" r:id="rId9" imgW="1676160" imgH="711000" progId="Equation.3">
                    <p:embed/>
                  </p:oleObj>
                </mc:Choice>
                <mc:Fallback>
                  <p:oleObj name="Формула" r:id="rId9" imgW="1676160" imgH="7110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67104" y="9193202"/>
                          <a:ext cx="3017541" cy="12858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6" name="Rectangle 4"/>
          <p:cNvSpPr>
            <a:spLocks noChangeArrowheads="1"/>
          </p:cNvSpPr>
          <p:nvPr/>
        </p:nvSpPr>
        <p:spPr bwMode="auto">
          <a:xfrm>
            <a:off x="0" y="0"/>
            <a:ext cx="555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319" tIns="14159" rIns="28319" bIns="1415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2067" name="Picture 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5954713"/>
            <a:ext cx="21367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8" name="Skupina 27"/>
          <p:cNvGrpSpPr>
            <a:grpSpLocks/>
          </p:cNvGrpSpPr>
          <p:nvPr/>
        </p:nvGrpSpPr>
        <p:grpSpPr bwMode="auto">
          <a:xfrm>
            <a:off x="611188" y="1196975"/>
            <a:ext cx="8137525" cy="1341438"/>
            <a:chOff x="1923957" y="1933148"/>
            <a:chExt cx="26949857" cy="4188220"/>
          </a:xfrm>
        </p:grpSpPr>
        <p:grpSp>
          <p:nvGrpSpPr>
            <p:cNvPr id="2073" name="Skupina 22"/>
            <p:cNvGrpSpPr>
              <a:grpSpLocks/>
            </p:cNvGrpSpPr>
            <p:nvPr/>
          </p:nvGrpSpPr>
          <p:grpSpPr bwMode="auto">
            <a:xfrm>
              <a:off x="9097884" y="1933148"/>
              <a:ext cx="19775930" cy="4188220"/>
              <a:chOff x="9517211" y="4084268"/>
              <a:chExt cx="19775930" cy="4188220"/>
            </a:xfrm>
          </p:grpSpPr>
          <p:pic>
            <p:nvPicPr>
              <p:cNvPr id="2075" name="obrázek 7" descr="2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178" t="15723" r="19954" b="15044"/>
              <a:stretch>
                <a:fillRect/>
              </a:stretch>
            </p:blipFill>
            <p:spPr bwMode="auto">
              <a:xfrm>
                <a:off x="11765055" y="4232759"/>
                <a:ext cx="6686828" cy="4039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6" name="obrázek 8" descr="3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3465" t="18855" r="21107" b="14970"/>
              <a:stretch>
                <a:fillRect/>
              </a:stretch>
            </p:blipFill>
            <p:spPr bwMode="auto">
              <a:xfrm>
                <a:off x="21212217" y="4084268"/>
                <a:ext cx="6749911" cy="4158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7" name="Šipka doprava 17"/>
              <p:cNvSpPr>
                <a:spLocks noChangeArrowheads="1"/>
              </p:cNvSpPr>
              <p:nvPr/>
            </p:nvSpPr>
            <p:spPr bwMode="auto">
              <a:xfrm>
                <a:off x="9517211" y="5907054"/>
                <a:ext cx="1908000" cy="504000"/>
              </a:xfrm>
              <a:prstGeom prst="rightArrow">
                <a:avLst>
                  <a:gd name="adj1" fmla="val 50000"/>
                  <a:gd name="adj2" fmla="val 50003"/>
                </a:avLst>
              </a:prstGeom>
              <a:noFill/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8319" tIns="14159" rIns="28319" bIns="14159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8" name="Šipka doprava 18"/>
              <p:cNvSpPr>
                <a:spLocks noChangeArrowheads="1"/>
              </p:cNvSpPr>
              <p:nvPr/>
            </p:nvSpPr>
            <p:spPr bwMode="auto">
              <a:xfrm>
                <a:off x="18783325" y="5835616"/>
                <a:ext cx="1908000" cy="504000"/>
              </a:xfrm>
              <a:prstGeom prst="rightArrow">
                <a:avLst>
                  <a:gd name="adj1" fmla="val 50000"/>
                  <a:gd name="adj2" fmla="val 50003"/>
                </a:avLst>
              </a:prstGeom>
              <a:noFill/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8319" tIns="14159" rIns="28319" bIns="14159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9" name="Šipka doprava 20"/>
              <p:cNvSpPr>
                <a:spLocks noChangeArrowheads="1"/>
              </p:cNvSpPr>
              <p:nvPr/>
            </p:nvSpPr>
            <p:spPr bwMode="auto">
              <a:xfrm>
                <a:off x="28213141" y="5764178"/>
                <a:ext cx="1080000" cy="5040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5715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8319" tIns="14159" rIns="28319" bIns="14159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ru-RU" altLang="ru-RU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074" name="Picture 3" descr="C:\Documents and Settings\Ksusa\Plocha\image2 копия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615" t="15430" r="45834" b="54297"/>
            <a:stretch>
              <a:fillRect/>
            </a:stretch>
          </p:blipFill>
          <p:spPr bwMode="auto">
            <a:xfrm>
              <a:off x="1923957" y="2120840"/>
              <a:ext cx="6719781" cy="385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69" name="Skupina 34"/>
          <p:cNvGrpSpPr>
            <a:grpSpLocks/>
          </p:cNvGrpSpPr>
          <p:nvPr/>
        </p:nvGrpSpPr>
        <p:grpSpPr bwMode="auto">
          <a:xfrm>
            <a:off x="2627313" y="2303463"/>
            <a:ext cx="839787" cy="188912"/>
            <a:chOff x="8639129" y="5322279"/>
            <a:chExt cx="2780424" cy="586722"/>
          </a:xfrm>
        </p:grpSpPr>
        <p:cxnSp>
          <p:nvCxnSpPr>
            <p:cNvPr id="29" name="Přímá spojovací čára 28"/>
            <p:cNvCxnSpPr/>
            <p:nvPr/>
          </p:nvCxnSpPr>
          <p:spPr>
            <a:xfrm>
              <a:off x="8639129" y="5337069"/>
              <a:ext cx="5623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čára 29"/>
            <p:cNvCxnSpPr/>
            <p:nvPr/>
          </p:nvCxnSpPr>
          <p:spPr>
            <a:xfrm>
              <a:off x="8649641" y="5909001"/>
              <a:ext cx="5623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2" name="TextovéPole 30"/>
            <p:cNvSpPr txBox="1">
              <a:spLocks noChangeArrowheads="1"/>
            </p:cNvSpPr>
            <p:nvPr/>
          </p:nvSpPr>
          <p:spPr bwMode="auto">
            <a:xfrm>
              <a:off x="9138449" y="5322279"/>
              <a:ext cx="2281104" cy="56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8319" tIns="14159" rIns="28319" bIns="1415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□ 20,8 мкм</a:t>
              </a:r>
              <a:endParaRPr lang="cs-CZ" altLang="ru-RU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EE6853-F4E9-4849-85E8-140878B404A2}" type="slidenum">
              <a:rPr lang="ru-RU" altLang="ru-RU">
                <a:solidFill>
                  <a:srgbClr val="3F3F3F"/>
                </a:solidFill>
              </a:rPr>
              <a:pPr eaLnBrk="1" hangingPunct="1"/>
              <a:t>43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4300" y="1341438"/>
            <a:ext cx="5292725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Corbel" panose="020B0503020204020204" pitchFamily="34" charset="0"/>
              </a:rPr>
              <a:t>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инвариантного</a:t>
            </a: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altLang="ru-RU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распознавания: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i="1" u="sng" smtClean="0">
              <a:latin typeface="Corbel" panose="020B0503020204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>
                <a:latin typeface="Corbel" panose="020B0503020204020204" pitchFamily="34" charset="0"/>
              </a:rPr>
              <a:t>	</a:t>
            </a:r>
            <a:r>
              <a:rPr lang="ru-RU" altLang="ru-RU" sz="1700" b="1" smtClean="0">
                <a:latin typeface="Corbel" panose="020B0503020204020204" pitchFamily="34" charset="0"/>
              </a:rPr>
              <a:t>а). Перевести картинку в формат черно-белого рисунка (.</a:t>
            </a:r>
            <a:r>
              <a:rPr lang="en-US" altLang="ru-RU" sz="1700" b="1" smtClean="0">
                <a:latin typeface="Corbel" panose="020B0503020204020204" pitchFamily="34" charset="0"/>
              </a:rPr>
              <a:t>bmp</a:t>
            </a:r>
            <a:r>
              <a:rPr lang="ru-RU" altLang="ru-RU" sz="1700" b="1" smtClean="0">
                <a:latin typeface="Corbel" panose="020B0503020204020204" pitchFamily="34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700" b="1" smtClean="0">
              <a:latin typeface="Corbel" panose="020B0503020204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700" b="1" smtClean="0">
                <a:latin typeface="Corbel" panose="020B0503020204020204" pitchFamily="34" charset="0"/>
              </a:rPr>
              <a:t>	в). С сайта </a:t>
            </a:r>
            <a:r>
              <a:rPr lang="ru-RU" altLang="ru-RU" sz="1700" b="1" smtClean="0">
                <a:latin typeface="Corbel" panose="020B0503020204020204" pitchFamily="34" charset="0"/>
                <a:hlinkClick r:id="rId2"/>
              </a:rPr>
              <a:t>http://zoi.utia.cas.cz/mi/codes</a:t>
            </a:r>
            <a:r>
              <a:rPr lang="ru-RU" altLang="ru-RU" sz="1700" b="1" smtClean="0">
                <a:latin typeface="Corbel" panose="020B0503020204020204" pitchFamily="34" charset="0"/>
              </a:rPr>
              <a:t> в программе MatLab считать функции rotmi.m, cm.m, </a:t>
            </a:r>
            <a:r>
              <a:rPr lang="ru-RU" altLang="ru-RU" sz="1700" b="1" smtClean="0">
                <a:latin typeface="Corbel" panose="020B0503020204020204" pitchFamily="34" charset="0"/>
                <a:hlinkClick r:id="rId3"/>
              </a:rPr>
              <a:t>cmfromgm.m</a:t>
            </a:r>
            <a:r>
              <a:rPr lang="ru-RU" altLang="ru-RU" sz="1700" b="1" smtClean="0">
                <a:latin typeface="Corbel" panose="020B0503020204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700" b="1" smtClean="0">
              <a:latin typeface="Corbel" panose="020B0503020204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700" b="1" smtClean="0">
                <a:latin typeface="Corbel" panose="020B0503020204020204" pitchFamily="34" charset="0"/>
              </a:rPr>
              <a:t>	д). </a:t>
            </a:r>
            <a:r>
              <a:rPr lang="en-US" altLang="ru-RU" sz="1700" b="1" smtClean="0">
                <a:latin typeface="Corbel" panose="020B0503020204020204" pitchFamily="34" charset="0"/>
              </a:rPr>
              <a:t>C</a:t>
            </a:r>
            <a:r>
              <a:rPr lang="ru-RU" altLang="ru-RU" sz="1700" b="1" smtClean="0">
                <a:latin typeface="Corbel" panose="020B0503020204020204" pitchFamily="34" charset="0"/>
              </a:rPr>
              <a:t>читать вектор rotmi для заданной картинки и посмотреть, к какому из векторов он ближе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700" b="1" smtClean="0">
              <a:latin typeface="Corbel" panose="020B0503020204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700" b="1" smtClean="0">
                <a:latin typeface="Corbel" panose="020B0503020204020204" pitchFamily="34" charset="0"/>
              </a:rPr>
              <a:t>	е). Считая, что инварианты должны сохранятся при повороте\сдвиге\масштабе, для каждой картинки в базе запомнить эти инварианты.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700" b="1" smtClean="0">
              <a:latin typeface="Corbel" panose="020B0503020204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700" b="1" smtClean="0">
                <a:latin typeface="Corbel" panose="020B0503020204020204" pitchFamily="34" charset="0"/>
              </a:rPr>
              <a:t>	ж). Для проверяемой картинки сравнить, с какой картинкой в базе у нее похожие инварианты.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700" b="1" smtClean="0">
              <a:latin typeface="Corbel" panose="020B0503020204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700" b="1" smtClean="0">
                <a:latin typeface="Corbel" panose="020B0503020204020204" pitchFamily="34" charset="0"/>
              </a:rPr>
              <a:t>	е). Вывести ответ (номер идентифицируемой картинки) на экран 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b="1" smtClean="0">
              <a:latin typeface="Corbel" panose="020B0503020204020204" pitchFamily="34" charset="0"/>
            </a:endParaRP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0" y="4406900"/>
            <a:ext cx="4572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400" b="1">
              <a:latin typeface="Corbel" panose="020B0503020204020204" pitchFamily="34" charset="0"/>
            </a:endParaRPr>
          </a:p>
          <a:p>
            <a:pPr eaLnBrk="1" hangingPunct="1"/>
            <a:r>
              <a:rPr lang="ru-RU" altLang="ru-RU" sz="1400" b="1">
                <a:latin typeface="Corbel" panose="020B0503020204020204" pitchFamily="34" charset="0"/>
              </a:rPr>
              <a:t>Инвариант к вращению, перемещению и масштабированию - вычисленная из моментов величина, которая остается постоянной при вращении, перемещении и масштабировании.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ru-RU" altLang="ru-RU" sz="2400">
              <a:latin typeface="Corbel" panose="020B0503020204020204" pitchFamily="34" charset="0"/>
            </a:endParaRPr>
          </a:p>
        </p:txBody>
      </p:sp>
      <p:sp>
        <p:nvSpPr>
          <p:cNvPr id="46085" name="Номер слайда 5"/>
          <p:cNvSpPr txBox="1">
            <a:spLocks noGrp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200">
              <a:solidFill>
                <a:srgbClr val="3F3F3F"/>
              </a:solidFill>
              <a:latin typeface="Corbel" panose="020B0503020204020204" pitchFamily="34" charset="0"/>
            </a:endParaRPr>
          </a:p>
        </p:txBody>
      </p:sp>
      <p:sp>
        <p:nvSpPr>
          <p:cNvPr id="9223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tint val="9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1647825"/>
            <a:ext cx="3492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5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00" y="5475288"/>
            <a:ext cx="8032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Rectangle 6"/>
          <p:cNvSpPr>
            <a:spLocks noChangeArrowheads="1"/>
          </p:cNvSpPr>
          <p:nvPr/>
        </p:nvSpPr>
        <p:spPr bwMode="auto">
          <a:xfrm>
            <a:off x="287338" y="6289675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Times New Roman" panose="02020603050405020304" pitchFamily="18" charset="0"/>
              </a:rPr>
              <a:t>Картинк №4 из базы</a:t>
            </a:r>
          </a:p>
          <a:p>
            <a:pPr eaLnBrk="1" hangingPunct="1"/>
            <a:r>
              <a:rPr lang="ru-RU" altLang="ru-RU" sz="1400">
                <a:latin typeface="Times New Roman" panose="02020603050405020304" pitchFamily="18" charset="0"/>
              </a:rPr>
              <a:t> эталонов</a:t>
            </a:r>
          </a:p>
        </p:txBody>
      </p:sp>
      <p:sp>
        <p:nvSpPr>
          <p:cNvPr id="46090" name="Nadpis 1"/>
          <p:cNvSpPr>
            <a:spLocks/>
          </p:cNvSpPr>
          <p:nvPr/>
        </p:nvSpPr>
        <p:spPr bwMode="auto">
          <a:xfrm>
            <a:off x="457200" y="509588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FFC800"/>
                </a:solidFill>
                <a:latin typeface="Arial Unicode MS" pitchFamily="34" charset="-128"/>
              </a:rPr>
              <a:t> Разработка методики распознавания пыльцевых зёрен на микроскопическом снимке и их идентификация с эталонными изображениями базы данных</a:t>
            </a:r>
            <a:br>
              <a:rPr lang="ru-RU" altLang="ru-RU" sz="2000">
                <a:solidFill>
                  <a:srgbClr val="FFC800"/>
                </a:solidFill>
                <a:latin typeface="Arial Unicode MS" pitchFamily="34" charset="-128"/>
              </a:rPr>
            </a:br>
            <a:endParaRPr lang="cs-CZ" altLang="ru-RU" sz="2000">
              <a:solidFill>
                <a:srgbClr val="FFC8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97F975-FE7D-4D3E-A008-1192CE180452}" type="slidenum">
              <a:rPr lang="ru-RU" altLang="ru-RU">
                <a:solidFill>
                  <a:srgbClr val="3F3F3F"/>
                </a:solidFill>
              </a:rPr>
              <a:pPr eaLnBrk="1" hangingPunct="1"/>
              <a:t>44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15888"/>
            <a:ext cx="8675687" cy="1143000"/>
          </a:xfrm>
        </p:spPr>
        <p:txBody>
          <a:bodyPr wrap="square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1800" b="0" smtClean="0">
                <a:latin typeface="Corbel" pitchFamily="34" charset="0"/>
              </a:rPr>
              <a:t> </a:t>
            </a:r>
            <a:r>
              <a:rPr lang="ru-RU" sz="2000" b="0" smtClean="0">
                <a:latin typeface="Corbel" pitchFamily="34" charset="0"/>
              </a:rPr>
              <a:t>Разработка методики распознавания пыльцевых зёрен на микроскопическом снимке и их идентификация с эталонными изображениями базы данных</a:t>
            </a:r>
            <a:br>
              <a:rPr lang="ru-RU" sz="2000" b="0" smtClean="0">
                <a:latin typeface="Corbel" pitchFamily="34" charset="0"/>
              </a:rPr>
            </a:br>
            <a:endParaRPr lang="ru-RU" sz="2000" b="0" smtClean="0">
              <a:latin typeface="Corbel" pitchFamily="34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3800" y="908050"/>
            <a:ext cx="3898900" cy="6192838"/>
          </a:xfrm>
        </p:spPr>
        <p:txBody>
          <a:bodyPr lIns="91440" tIns="45720"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800" b="1" smtClean="0">
                <a:latin typeface="Corbel" panose="020B0503020204020204" pitchFamily="34" charset="0"/>
              </a:rPr>
              <a:t>	</a:t>
            </a:r>
            <a:r>
              <a:rPr lang="ru-RU" altLang="ru-RU" sz="1800" b="1" u="sng" smtClean="0">
                <a:latin typeface="Corbel" panose="020B0503020204020204" pitchFamily="34" charset="0"/>
              </a:rPr>
              <a:t>Алгоритм распознавания: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800" smtClean="0">
                <a:latin typeface="Corbel" panose="020B050302020402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600" smtClean="0">
                <a:latin typeface="Corbel" panose="020B0503020204020204" pitchFamily="34" charset="0"/>
              </a:rPr>
              <a:t>	а). Преобразовать исходное изображения к определенному размеру (например, 100х100), отфильтровать шумы и фон (выделить контрастные сегменты)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600" smtClean="0">
                <a:latin typeface="Corbel" panose="020B0503020204020204" pitchFamily="34" charset="0"/>
              </a:rPr>
              <a:t> </a:t>
            </a:r>
            <a:br>
              <a:rPr lang="ru-RU" altLang="ru-RU" sz="1600" smtClean="0">
                <a:latin typeface="Corbel" panose="020B0503020204020204" pitchFamily="34" charset="0"/>
              </a:rPr>
            </a:br>
            <a:r>
              <a:rPr lang="ru-RU" altLang="ru-RU" sz="1600" smtClean="0">
                <a:latin typeface="Corbel" panose="020B0503020204020204" pitchFamily="34" charset="0"/>
              </a:rPr>
              <a:t>б). Сформировать МНС (многослойная нейронная сеть – самая распространенная модель нейронной сети для решения подобных задач, зависит от ее параметров; главное, правильно подобрать слои и количество нейронов) с тремя слоями, например, 50-15-6.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600" smtClean="0">
                <a:latin typeface="Corbel" panose="020B0503020204020204" pitchFamily="34" charset="0"/>
              </a:rPr>
              <a:t/>
            </a:r>
            <a:br>
              <a:rPr lang="ru-RU" altLang="ru-RU" sz="1600" smtClean="0">
                <a:latin typeface="Corbel" panose="020B0503020204020204" pitchFamily="34" charset="0"/>
              </a:rPr>
            </a:br>
            <a:r>
              <a:rPr lang="ru-RU" altLang="ru-RU" sz="1600" smtClean="0">
                <a:latin typeface="Corbel" panose="020B0503020204020204" pitchFamily="34" charset="0"/>
              </a:rPr>
              <a:t>в). Сформировать обучающую выборку изображений, обучить МНС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600" smtClean="0">
                <a:latin typeface="Corbel" panose="020B0503020204020204" pitchFamily="34" charset="0"/>
              </a:rPr>
              <a:t/>
            </a:r>
            <a:br>
              <a:rPr lang="ru-RU" altLang="ru-RU" sz="1600" smtClean="0">
                <a:latin typeface="Corbel" panose="020B0503020204020204" pitchFamily="34" charset="0"/>
              </a:rPr>
            </a:br>
            <a:r>
              <a:rPr lang="ru-RU" altLang="ru-RU" sz="1600" smtClean="0">
                <a:latin typeface="Corbel" panose="020B0503020204020204" pitchFamily="34" charset="0"/>
              </a:rPr>
              <a:t>г). Проверить корректность обученной МНС проверочной выборкой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600" smtClean="0">
                <a:latin typeface="Corbel" panose="020B0503020204020204" pitchFamily="34" charset="0"/>
              </a:rPr>
              <a:t/>
            </a:r>
            <a:br>
              <a:rPr lang="ru-RU" altLang="ru-RU" sz="1600" smtClean="0">
                <a:latin typeface="Corbel" panose="020B0503020204020204" pitchFamily="34" charset="0"/>
              </a:rPr>
            </a:br>
            <a:r>
              <a:rPr lang="ru-RU" altLang="ru-RU" sz="1600" smtClean="0">
                <a:latin typeface="Corbel" panose="020B0503020204020204" pitchFamily="34" charset="0"/>
              </a:rPr>
              <a:t>д). Если результат не устраивает, корректировать количество нейронов в слоях, функции активации.</a:t>
            </a:r>
            <a:r>
              <a:rPr lang="ru-RU" altLang="ru-RU" sz="1400" smtClean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68313" y="5157788"/>
            <a:ext cx="4500562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Обучение МНС</a:t>
            </a:r>
          </a:p>
          <a:p>
            <a:pPr algn="ctr" eaLnBrk="1" hangingPunct="1"/>
            <a:r>
              <a:rPr lang="en-US" altLang="ru-RU" sz="1400"/>
              <a:t>1. </a:t>
            </a:r>
            <a:r>
              <a:rPr lang="ru-RU" altLang="ru-RU" sz="1400"/>
              <a:t>Генетические алгоритмы для плохо обусловленных задач</a:t>
            </a:r>
            <a:r>
              <a:rPr lang="en-US" altLang="ru-RU" sz="1400"/>
              <a:t> (</a:t>
            </a:r>
            <a:r>
              <a:rPr lang="ru-RU" altLang="ru-RU" sz="1400"/>
              <a:t>Недост. - при большом пространстве поиска очень медленный)</a:t>
            </a:r>
          </a:p>
          <a:p>
            <a:pPr algn="ctr" eaLnBrk="1" hangingPunct="1"/>
            <a:r>
              <a:rPr lang="ru-RU" altLang="ru-RU" sz="1400"/>
              <a:t>2. Стандартный алгоритм обратного распространения ошибки (классический для большинства задач)</a:t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  <a:p>
            <a:pPr algn="ctr"/>
            <a:endParaRPr lang="ru-RU" altLang="ru-RU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17287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18716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18002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263900"/>
            <a:ext cx="18002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323850" y="2781300"/>
            <a:ext cx="175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/>
              <a:t>Полярная проекция</a:t>
            </a:r>
            <a:r>
              <a:rPr lang="ru-RU" altLang="ru-RU"/>
              <a:t> </a:t>
            </a:r>
          </a:p>
        </p:txBody>
      </p: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2627313" y="2852738"/>
            <a:ext cx="2243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/>
              <a:t>Экваториальная проекция</a:t>
            </a:r>
            <a:r>
              <a:rPr lang="ru-RU" altLang="ru-RU" sz="1200"/>
              <a:t> </a:t>
            </a:r>
          </a:p>
        </p:txBody>
      </p:sp>
      <p:sp>
        <p:nvSpPr>
          <p:cNvPr id="47117" name="Rectangle 14"/>
          <p:cNvSpPr>
            <a:spLocks noChangeArrowheads="1"/>
          </p:cNvSpPr>
          <p:nvPr/>
        </p:nvSpPr>
        <p:spPr bwMode="auto">
          <a:xfrm>
            <a:off x="179388" y="4797425"/>
            <a:ext cx="226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/>
              <a:t>Экваториальная проекция</a:t>
            </a:r>
            <a:r>
              <a:rPr lang="ru-RU" altLang="ru-RU"/>
              <a:t> </a:t>
            </a:r>
          </a:p>
        </p:txBody>
      </p:sp>
      <p:sp>
        <p:nvSpPr>
          <p:cNvPr id="47118" name="Rectangle 15"/>
          <p:cNvSpPr>
            <a:spLocks noChangeArrowheads="1"/>
          </p:cNvSpPr>
          <p:nvPr/>
        </p:nvSpPr>
        <p:spPr bwMode="auto">
          <a:xfrm>
            <a:off x="2627313" y="4797425"/>
            <a:ext cx="1839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/>
              <a:t>Поверхность экзины</a:t>
            </a:r>
            <a:r>
              <a:rPr lang="ru-RU" altLang="ru-RU"/>
              <a:t> </a:t>
            </a:r>
          </a:p>
        </p:txBody>
      </p:sp>
      <p:sp>
        <p:nvSpPr>
          <p:cNvPr id="47119" name="Номер слайда 1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/>
          </a:p>
        </p:txBody>
      </p:sp>
      <p:sp>
        <p:nvSpPr>
          <p:cNvPr id="47120" name="Нижний колонтитул 1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A7B748-EE35-4B04-B35D-2D7CC34E7724}" type="slidenum">
              <a:rPr lang="ru-RU" altLang="ru-RU">
                <a:solidFill>
                  <a:srgbClr val="3F3F3F"/>
                </a:solidFill>
              </a:rPr>
              <a:pPr eaLnBrk="1" hangingPunct="1"/>
              <a:t>45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48131" name="Rectangle 2"/>
          <p:cNvSpPr>
            <a:spLocks noGrp="1"/>
          </p:cNvSpPr>
          <p:nvPr>
            <p:ph type="body" sz="half" idx="4294967295"/>
          </p:nvPr>
        </p:nvSpPr>
        <p:spPr>
          <a:xfrm>
            <a:off x="468313" y="333375"/>
            <a:ext cx="4038600" cy="4032250"/>
          </a:xfrm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800" b="1" smtClean="0">
                <a:latin typeface="Corbel" panose="020B0503020204020204" pitchFamily="34" charset="0"/>
              </a:rPr>
              <a:t>	Предварительные результаты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ru-RU" altLang="ru-RU" sz="1800" smtClean="0">
              <a:latin typeface="Corbel" panose="020B0503020204020204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1800" smtClean="0">
                <a:latin typeface="Corbel" panose="020B0503020204020204" pitchFamily="34" charset="0"/>
              </a:rPr>
              <a:t>Выявлены информативные параметры и характеристики пыльцевых зерен  </a:t>
            </a:r>
          </a:p>
          <a:p>
            <a:pPr marL="381000" indent="-38100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800" smtClean="0">
                <a:latin typeface="Corbel" panose="020B0503020204020204" pitchFamily="34" charset="0"/>
              </a:rPr>
              <a:t>2. В качестве базиса для распознавания и сортировки пыльцевых зерен выбраны классификационные признаки  </a:t>
            </a:r>
          </a:p>
          <a:p>
            <a:pPr marL="381000" indent="-38100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800" smtClean="0">
                <a:latin typeface="Corbel" panose="020B0503020204020204" pitchFamily="34" charset="0"/>
              </a:rPr>
              <a:t>3. Выработаны основные шаги алгоритм анализа пыльцевых зерен для создания методики компьютеризированного анализа</a:t>
            </a:r>
          </a:p>
          <a:p>
            <a:pPr marL="381000" indent="-381000"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altLang="ru-RU" sz="1400" b="1" smtClean="0">
              <a:latin typeface="Corbel" panose="020B0503020204020204" pitchFamily="34" charset="0"/>
            </a:endParaRPr>
          </a:p>
        </p:txBody>
      </p:sp>
      <p:sp>
        <p:nvSpPr>
          <p:cNvPr id="4813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43438" y="333375"/>
            <a:ext cx="4038600" cy="5821363"/>
          </a:xfrm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800" b="1" smtClean="0">
                <a:latin typeface="Corbel" panose="020B0503020204020204" pitchFamily="34" charset="0"/>
              </a:rPr>
              <a:t>	Перспективы развития проекта</a:t>
            </a:r>
          </a:p>
          <a:p>
            <a:pPr marL="381000" indent="-381000"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altLang="ru-RU" sz="1800" b="1" smtClean="0">
              <a:latin typeface="Corbel" panose="020B0503020204020204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1800" smtClean="0">
                <a:latin typeface="Corbel" panose="020B0503020204020204" pitchFamily="34" charset="0"/>
              </a:rPr>
              <a:t>Создание электронной базы данных пыльцевых зёрен растений Удмуртской Республики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>
                <a:latin typeface="Corbel" panose="020B0503020204020204" pitchFamily="34" charset="0"/>
              </a:rPr>
              <a:t>2. Разработка программы по выработанному алгоритму</a:t>
            </a:r>
          </a:p>
          <a:p>
            <a:pPr marL="381000" indent="-381000"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altLang="ru-RU" sz="1400" b="1" smtClean="0">
              <a:latin typeface="Corbel" panose="020B0503020204020204" pitchFamily="34" charset="0"/>
            </a:endParaRPr>
          </a:p>
          <a:p>
            <a:pPr marL="381000" indent="-381000"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altLang="ru-RU" sz="1800" b="1" smtClean="0">
              <a:latin typeface="Corbel" panose="020B0503020204020204" pitchFamily="34" charset="0"/>
            </a:endParaRP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5650" y="4006850"/>
            <a:ext cx="8229600" cy="574675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000" b="0" smtClean="0">
                <a:solidFill>
                  <a:schemeClr val="tx1"/>
                </a:solidFill>
                <a:latin typeface="Corbel" pitchFamily="34" charset="0"/>
              </a:rPr>
              <a:t>Оценка коммерциализации проекта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107950" y="4568825"/>
            <a:ext cx="90360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/>
              <a:t>Автоматизированный пыльцевой анализа ботанического происхождения меда делает возможным выпуск качественной продукции с указанием процентного соотношения различной пыльцы в партии меда, что повышает его спрос </a:t>
            </a:r>
          </a:p>
          <a:p>
            <a:pPr eaLnBrk="1" hangingPunct="1"/>
            <a:r>
              <a:rPr lang="ru-RU" altLang="ru-RU"/>
              <a:t>на рынке и увеличивает прибыль производителя.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Область применения – рынок продуктов пчеловодства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Потребители услуги – пасечники / обычные покупатели мёда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1"/>
          <p:cNvSpPr>
            <a:spLocks noGrp="1"/>
          </p:cNvSpPr>
          <p:nvPr>
            <p:ph idx="1"/>
          </p:nvPr>
        </p:nvSpPr>
        <p:spPr>
          <a:xfrm>
            <a:off x="357188" y="1285875"/>
            <a:ext cx="2786062" cy="642938"/>
          </a:xfrm>
        </p:spPr>
        <p:txBody>
          <a:bodyPr/>
          <a:lstStyle/>
          <a:p>
            <a:pPr eaLnBrk="1" hangingPunct="1"/>
            <a:r>
              <a:rPr lang="ru-RU" altLang="ru-RU" smtClean="0"/>
              <a:t>Образец 1: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5DB553-8B74-4598-89D3-54D62A2E14C7}" type="slidenum">
              <a:rPr lang="ru-RU" altLang="ru-RU">
                <a:solidFill>
                  <a:srgbClr val="3F3F3F"/>
                </a:solidFill>
              </a:rPr>
              <a:pPr eaLnBrk="1" hangingPunct="1"/>
              <a:t>46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6215106" cy="91914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+mj-lt"/>
              </a:rPr>
              <a:t>Компьютерный анализ пыльцы-обножки</a:t>
            </a:r>
            <a:endParaRPr lang="ru-RU" dirty="0">
              <a:latin typeface="+mj-lt"/>
            </a:endParaRPr>
          </a:p>
        </p:txBody>
      </p:sp>
      <p:pic>
        <p:nvPicPr>
          <p:cNvPr id="49157" name="Picture 16" descr="C:\Documents and Settings\pmkk-519\Рабочий стол\КИРОВ 27.02.2015\ПЕТЫШИН А. В\От Бекмачева\Образец 1\12122011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428625"/>
            <a:ext cx="22653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7" descr="C:\Documents and Settings\pmkk-519\Рабочий стол\КИРОВ 27.02.2015\ПЕТЫШИН А. В\От Бекмачева\Образец 1\Im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14938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1" descr="C:\Documents and Settings\pmkk-519\Рабочий стол\КИРОВ 27.02.2015\ПЕТЫШИН А. В\От Бекмачева\Образец 1\Im_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2286000"/>
            <a:ext cx="14938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22" descr="C:\Documents and Settings\pmkk-519\Рабочий стол\КИРОВ 27.02.2015\ПЕТЫШИН А. В\От Бекмачева\Образец 1\Im_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4500563"/>
            <a:ext cx="14938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3" descr="C:\Documents and Settings\pmkk-519\Рабочий стол\КИРОВ 27.02.2015\ПЕТЫШИН А. В\От Бекмачева\Образец 1\Im_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4500563"/>
            <a:ext cx="15001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25" descr="C:\Documents and Settings\pmkk-519\Рабочий стол\КИРОВ 27.02.2015\ПЕТЫШИН А. В\От Бекмачева\Образец 1\Im_0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2286000"/>
            <a:ext cx="15541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26" descr="C:\Documents and Settings\pmkk-519\Рабочий стол\КИРОВ 27.02.2015\ПЕТЫШИН А. В\От Бекмачева\Образец 1\Im_0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500563"/>
            <a:ext cx="14938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27" descr="C:\Documents and Settings\pmkk-519\Рабочий стол\КИРОВ 27.02.2015\ПЕТЫШИН А. В\От Бекмачева\Образец 1\Im_0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2286000"/>
            <a:ext cx="15541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28" descr="C:\Documents and Settings\pmkk-519\Рабочий стол\КИРОВ 27.02.2015\ПЕТЫШИН А. В\От Бекмачева\Образец 1\Im_0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4500563"/>
            <a:ext cx="150018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29" descr="C:\Documents and Settings\pmkk-519\Рабочий стол\КИРОВ 27.02.2015\ПЕТЫШИН А. В\От Бекмачева\Образец 1\Im_10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4500563"/>
            <a:ext cx="150018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30" descr="C:\Documents and Settings\pmkk-519\Рабочий стол\КИРОВ 27.02.2015\ПЕТЫШИН А. В\От Бекмачева\Образец 1\Im_1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2286000"/>
            <a:ext cx="15541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94D625-7B38-4396-A5E4-007C2B0BDD72}" type="slidenum">
              <a:rPr lang="ru-RU" altLang="ru-RU">
                <a:solidFill>
                  <a:srgbClr val="3F3F3F"/>
                </a:solidFill>
              </a:rPr>
              <a:pPr eaLnBrk="1" hangingPunct="1"/>
              <a:t>47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latin typeface="+mj-lt"/>
              </a:rPr>
              <a:t>Компьютерный анализ пыльцы-обножки</a:t>
            </a:r>
            <a:endParaRPr lang="ru-RU" dirty="0">
              <a:latin typeface="+mj-lt"/>
            </a:endParaRPr>
          </a:p>
        </p:txBody>
      </p:sp>
      <p:pic>
        <p:nvPicPr>
          <p:cNvPr id="50180" name="Picture 2" descr="C:\Documents and Settings\pmkk-519\Рабочий стол\КИРОВ 27.02.2015\ПЕТЫШИН А. В\От Бекмачева\Образец 1\Im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75" y="1643063"/>
            <a:ext cx="4643438" cy="5010150"/>
          </a:xfrm>
          <a:noFill/>
        </p:spPr>
      </p:pic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500063" y="1643063"/>
            <a:ext cx="27860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ru-RU" sz="3200" dirty="0">
                <a:latin typeface="+mn-lt"/>
                <a:cs typeface="+mn-cs"/>
              </a:rPr>
              <a:t>Образец 1:</a:t>
            </a: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1"/>
          <p:cNvSpPr>
            <a:spLocks noGrp="1"/>
          </p:cNvSpPr>
          <p:nvPr>
            <p:ph idx="1"/>
          </p:nvPr>
        </p:nvSpPr>
        <p:spPr>
          <a:xfrm>
            <a:off x="457200" y="1774825"/>
            <a:ext cx="2686050" cy="654050"/>
          </a:xfrm>
        </p:spPr>
        <p:txBody>
          <a:bodyPr/>
          <a:lstStyle/>
          <a:p>
            <a:pPr eaLnBrk="1" hangingPunct="1"/>
            <a:r>
              <a:rPr lang="ru-RU" altLang="ru-RU" smtClean="0"/>
              <a:t>Образец 2: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7D427B-E687-47D1-A3CF-AFEBFC73921C}" type="slidenum">
              <a:rPr lang="ru-RU" altLang="ru-RU">
                <a:solidFill>
                  <a:srgbClr val="3F3F3F"/>
                </a:solidFill>
              </a:rPr>
              <a:pPr eaLnBrk="1" hangingPunct="1"/>
              <a:t>48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6400816" cy="1250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+mj-lt"/>
              </a:rPr>
              <a:t>Компьютерный анализ пыльцы-обножки</a:t>
            </a:r>
            <a:endParaRPr lang="ru-RU" dirty="0">
              <a:latin typeface="+mj-lt"/>
            </a:endParaRPr>
          </a:p>
        </p:txBody>
      </p:sp>
      <p:pic>
        <p:nvPicPr>
          <p:cNvPr id="51205" name="Picture 2" descr="C:\Documents and Settings\pmkk-519\Рабочий стол\КИРОВ 27.02.2015\ПЕТЫШИН А. В\От Бекмачева\Образец 2\12122011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357188"/>
            <a:ext cx="245586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3" descr="C:\Documents and Settings\pmkk-519\Рабочий стол\КИРОВ 27.02.2015\ПЕТЫШИН А. В\От Бекмачева\Образец 2\Im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428875"/>
            <a:ext cx="1625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4" descr="C:\Documents and Settings\pmkk-519\Рабочий стол\КИРОВ 27.02.2015\ПЕТЫШИН А. В\От Бекмачева\Образец 2\Im_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2428875"/>
            <a:ext cx="162083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5" descr="C:\Documents and Settings\pmkk-519\Рабочий стол\КИРОВ 27.02.2015\ПЕТЫШИН А. В\От Бекмачева\Образец 2\Im_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2428875"/>
            <a:ext cx="16129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6" descr="C:\Documents and Settings\pmkk-519\Рабочий стол\КИРОВ 27.02.2015\ПЕТЫШИН А. В\От Бекмачева\Образец 2\Im_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572000"/>
            <a:ext cx="16732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7" descr="C:\Documents and Settings\pmkk-519\Рабочий стол\КИРОВ 27.02.2015\ПЕТЫШИН А. В\От Бекмачева\Образец 2\Im_0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4572000"/>
            <a:ext cx="16732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8" descr="C:\Documents and Settings\pmkk-519\Рабочий стол\КИРОВ 27.02.2015\ПЕТЫШИН А. В\От Бекмачева\Образец 2\Im_0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572000"/>
            <a:ext cx="16859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5D23DB-8EA6-4C00-874D-96E5DFB7C544}" type="slidenum">
              <a:rPr lang="ru-RU" altLang="ru-RU">
                <a:solidFill>
                  <a:srgbClr val="3F3F3F"/>
                </a:solidFill>
              </a:rPr>
              <a:pPr eaLnBrk="1" hangingPunct="1"/>
              <a:t>49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12509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latin typeface="+mj-lt"/>
              </a:rPr>
              <a:t>Компьютерный анализ пыльцы-обножки</a:t>
            </a:r>
            <a:endParaRPr lang="ru-RU" dirty="0">
              <a:latin typeface="+mj-lt"/>
            </a:endParaRPr>
          </a:p>
        </p:txBody>
      </p:sp>
      <p:sp>
        <p:nvSpPr>
          <p:cNvPr id="52228" name="Содержимое 1"/>
          <p:cNvSpPr>
            <a:spLocks noGrp="1"/>
          </p:cNvSpPr>
          <p:nvPr>
            <p:ph idx="1"/>
          </p:nvPr>
        </p:nvSpPr>
        <p:spPr>
          <a:xfrm>
            <a:off x="500063" y="1500188"/>
            <a:ext cx="2757487" cy="654050"/>
          </a:xfrm>
        </p:spPr>
        <p:txBody>
          <a:bodyPr/>
          <a:lstStyle/>
          <a:p>
            <a:pPr eaLnBrk="1" hangingPunct="1"/>
            <a:r>
              <a:rPr lang="ru-RU" altLang="ru-RU" smtClean="0"/>
              <a:t>Образец 2: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52229" name="Picture 2" descr="C:\Documents and Settings\pmkk-519\Рабочий стол\КИРОВ 27.02.2015\ПЕТЫШИН А. В\От Бекмачева\Образец 2\Im_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643063"/>
            <a:ext cx="44211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8D8263-DD04-44D3-BCF9-9AE74E13463E}" type="slidenum">
              <a:rPr lang="ru-RU" altLang="ru-RU">
                <a:solidFill>
                  <a:srgbClr val="3F3F3F"/>
                </a:solidFill>
              </a:rPr>
              <a:pPr eaLnBrk="1" hangingPunct="1"/>
              <a:t>5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8229600" cy="1252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Указатель растений, включенных в альбом</a:t>
            </a:r>
            <a:endParaRPr lang="ru-RU" dirty="0">
              <a:solidFill>
                <a:schemeClr val="accent1"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9220" name="Содержимое 5"/>
          <p:cNvSpPr>
            <a:spLocks noGrp="1"/>
          </p:cNvSpPr>
          <p:nvPr>
            <p:ph idx="4294967295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 marL="728663" indent="-609600" eaLnBrk="1" hangingPunct="1">
              <a:buFont typeface="Wingdings 2" panose="05020102010507070707" pitchFamily="18" charset="2"/>
              <a:buAutoNum type="arabicPeriod" startAt="33"/>
            </a:pPr>
            <a:r>
              <a:rPr lang="ru-RU" altLang="ru-RU" sz="2500" smtClean="0"/>
              <a:t>Смородина</a:t>
            </a:r>
            <a:r>
              <a:rPr lang="en-US" altLang="ru-RU" sz="2500" smtClean="0"/>
              <a:t> </a:t>
            </a:r>
            <a:r>
              <a:rPr lang="ru-RU" altLang="ru-RU" sz="2500" smtClean="0"/>
              <a:t>черная…………………………………………34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 startAt="33"/>
            </a:pPr>
            <a:r>
              <a:rPr lang="ru-RU" altLang="ru-RU" sz="2500" smtClean="0"/>
              <a:t>Сныть обыкновенная………………………………………35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 startAt="33"/>
            </a:pPr>
            <a:r>
              <a:rPr lang="ru-RU" altLang="ru-RU" sz="2500" smtClean="0"/>
              <a:t>Сурепка  обыкновенная…………………………………..35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 startAt="33"/>
            </a:pPr>
            <a:r>
              <a:rPr lang="ru-RU" altLang="ru-RU" sz="2500" smtClean="0"/>
              <a:t>Фацелия пижмолистная…………………………………..35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 startAt="33"/>
            </a:pPr>
            <a:r>
              <a:rPr lang="ru-RU" altLang="ru-RU" sz="2500" smtClean="0"/>
              <a:t>Цикорий обыкновенный…………………………………..27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 startAt="33"/>
            </a:pPr>
            <a:r>
              <a:rPr lang="ru-RU" altLang="ru-RU" sz="2500" smtClean="0"/>
              <a:t>Черника обыкновенная…………………………………...25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 startAt="33"/>
            </a:pPr>
            <a:r>
              <a:rPr lang="ru-RU" altLang="ru-RU" sz="2500" smtClean="0"/>
              <a:t>Шалфей луговой…………………………………………...29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 startAt="33"/>
            </a:pPr>
            <a:r>
              <a:rPr lang="ru-RU" altLang="ru-RU" sz="2500" smtClean="0"/>
              <a:t>Эспарцет посевной………………………………………..28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 startAt="33"/>
            </a:pPr>
            <a:r>
              <a:rPr lang="ru-RU" altLang="ru-RU" sz="2500" smtClean="0"/>
              <a:t>Яблоня</a:t>
            </a:r>
            <a:r>
              <a:rPr lang="en-US" altLang="ru-RU" sz="2500" smtClean="0"/>
              <a:t> </a:t>
            </a:r>
            <a:r>
              <a:rPr lang="ru-RU" altLang="ru-RU" sz="2500" smtClean="0"/>
              <a:t>домашняя………………………………………....35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3AAF15-478D-4E34-9D8C-A6EE0056B17C}" type="slidenum">
              <a:rPr lang="ru-RU" altLang="ru-RU">
                <a:solidFill>
                  <a:srgbClr val="3F3F3F"/>
                </a:solidFill>
              </a:rPr>
              <a:pPr eaLnBrk="1" hangingPunct="1"/>
              <a:t>50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9378" cy="1250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+mj-lt"/>
              </a:rPr>
              <a:t>Компьютерный анализ пыльцы-обножки</a:t>
            </a:r>
            <a:endParaRPr lang="ru-RU" dirty="0">
              <a:latin typeface="+mj-lt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500063" y="1500188"/>
            <a:ext cx="27574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ru-RU" sz="3200" dirty="0">
                <a:latin typeface="+mn-lt"/>
                <a:cs typeface="+mn-cs"/>
              </a:rPr>
              <a:t>Образец 3: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53253" name="Picture 2" descr="C:\Documents and Settings\pmkk-519\Рабочий стол\КИРОВ 27.02.2015\ПЕТЫШИН А. В\От Бекмачева\Образец 3\12122011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285750"/>
            <a:ext cx="24288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3" descr="C:\Documents and Settings\pmkk-519\Рабочий стол\КИРОВ 27.02.2015\ПЕТЫШИН А. В\От Бекмачева\Образец 3\Im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357438"/>
            <a:ext cx="15065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 descr="C:\Documents and Settings\pmkk-519\Рабочий стол\КИРОВ 27.02.2015\ПЕТЫШИН А. В\От Бекмачева\Образец 3\Im_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2357438"/>
            <a:ext cx="1543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5" descr="C:\Documents and Settings\pmkk-519\Рабочий стол\КИРОВ 27.02.2015\ПЕТЫШИН А. В\От Бекмачева\Образец 3\Im_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2357438"/>
            <a:ext cx="15652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6" descr="C:\Documents and Settings\pmkk-519\Рабочий стол\КИРОВ 27.02.2015\ПЕТЫШИН А. В\От Бекмачева\Образец 3\Im_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572000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7" descr="C:\Documents and Settings\pmkk-519\Рабочий стол\КИРОВ 27.02.2015\ПЕТЫШИН А. В\От Бекмачева\Образец 3\Im_0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4572000"/>
            <a:ext cx="15541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8" descr="C:\Documents and Settings\pmkk-519\Рабочий стол\КИРОВ 27.02.2015\ПЕТЫШИН А. В\От Бекмачева\Образец 3\Im_0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4500563"/>
            <a:ext cx="1625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9" descr="C:\Documents and Settings\pmkk-519\Рабочий стол\КИРОВ 27.02.2015\ПЕТЫШИН А. В\От Бекмачева\Образец 3\Im_0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3500438"/>
            <a:ext cx="180022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B9E184-636D-41B2-A1F5-76839F7017DC}" type="slidenum">
              <a:rPr lang="ru-RU" altLang="ru-RU">
                <a:solidFill>
                  <a:srgbClr val="3F3F3F"/>
                </a:solidFill>
              </a:rPr>
              <a:pPr eaLnBrk="1" hangingPunct="1"/>
              <a:t>51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57158" y="285728"/>
            <a:ext cx="8472518" cy="1250950"/>
          </a:xfrm>
          <a:prstGeom prst="rect">
            <a:avLst/>
          </a:prstGeom>
        </p:spPr>
        <p:txBody>
          <a:bodyPr rIns="45720" anchor="ctr">
            <a:normAutofit fontScale="90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defRPr/>
            </a:pPr>
            <a:r>
              <a:rPr lang="ru-RU" sz="4500" b="1" dirty="0">
                <a:solidFill>
                  <a:srgbClr val="FFC800"/>
                </a:solidFill>
                <a:latin typeface="+mj-lt"/>
                <a:ea typeface="+mj-ea"/>
                <a:cs typeface="+mj-cs"/>
              </a:rPr>
              <a:t>Компьютерный анализ пыльцы-обножки</a:t>
            </a:r>
            <a:endParaRPr lang="ru-RU" sz="4500" b="1" dirty="0">
              <a:solidFill>
                <a:srgbClr val="FFC8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500063" y="1500188"/>
            <a:ext cx="27574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ru-RU" sz="3200" dirty="0">
                <a:latin typeface="+mn-lt"/>
                <a:cs typeface="+mn-cs"/>
              </a:rPr>
              <a:t>Образец 3: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54277" name="Picture 2" descr="C:\Documents and Settings\pmkk-519\Рабочий стол\КИРОВ 27.02.2015\ПЕТЫШИН А. В\От Бекмачева\Образец 3\Im_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1714500"/>
            <a:ext cx="4181475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458620-1CC6-4AA7-A3DB-7FDCD50E9CE3}" type="slidenum">
              <a:rPr lang="ru-RU" altLang="ru-RU">
                <a:solidFill>
                  <a:srgbClr val="3F3F3F"/>
                </a:solidFill>
              </a:rPr>
              <a:pPr eaLnBrk="1" hangingPunct="1"/>
              <a:t>52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6329378" cy="1250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+mj-lt"/>
              </a:rPr>
              <a:t>Компьютерный анализ пыльцы-обножки</a:t>
            </a:r>
            <a:endParaRPr lang="ru-RU" dirty="0">
              <a:latin typeface="+mj-lt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500063" y="1500188"/>
            <a:ext cx="27574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ru-RU" sz="3200" dirty="0">
                <a:latin typeface="+mn-lt"/>
                <a:cs typeface="+mn-cs"/>
              </a:rPr>
              <a:t>Образец 4: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55301" name="Picture 2" descr="C:\Documents and Settings\pmkk-519\Рабочий стол\КИРОВ 27.02.2015\ПЕТЫШИН А. В\От Бекмачева\Образец 4\12122011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85750"/>
            <a:ext cx="26431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3" descr="C:\Documents and Settings\pmkk-519\Рабочий стол\КИРОВ 27.02.2015\ПЕТЫШИН А. В\От Бекмачева\Образец 4\Im_01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2286000"/>
            <a:ext cx="16573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4" descr="C:\Documents and Settings\pmkk-519\Рабочий стол\КИРОВ 27.02.2015\ПЕТЫШИН А. В\От Бекмачева\Образец 4\Im_02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2286000"/>
            <a:ext cx="1681163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5" descr="C:\Documents and Settings\pmkk-519\Рабочий стол\КИРОВ 27.02.2015\ПЕТЫШИН А. В\От Бекмачева\Образец 4\Im_03 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3286125"/>
            <a:ext cx="17145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6" descr="C:\Documents and Settings\pmkk-519\Рабочий стол\КИРОВ 27.02.2015\ПЕТЫШИН А. В\От Бекмачева\Образец 4\Im_04 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4500563"/>
            <a:ext cx="168592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7" descr="C:\Documents and Settings\pmkk-519\Рабочий стол\КИРОВ 27.02.2015\ПЕТЫШИН А. В\От Бекмачева\Образец 4\Im_05 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4500563"/>
            <a:ext cx="17145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6BE6DB-5120-457D-B056-8961ED4402EB}" type="slidenum">
              <a:rPr lang="ru-RU" altLang="ru-RU">
                <a:solidFill>
                  <a:srgbClr val="3F3F3F"/>
                </a:solidFill>
              </a:rPr>
              <a:pPr eaLnBrk="1" hangingPunct="1"/>
              <a:t>53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57158" y="285728"/>
            <a:ext cx="8472518" cy="1250950"/>
          </a:xfrm>
          <a:prstGeom prst="rect">
            <a:avLst/>
          </a:prstGeom>
        </p:spPr>
        <p:txBody>
          <a:bodyPr rIns="45720" anchor="ctr">
            <a:normAutofit fontScale="90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defRPr/>
            </a:pPr>
            <a:r>
              <a:rPr lang="ru-RU" sz="4500" b="1" dirty="0">
                <a:solidFill>
                  <a:srgbClr val="FFC800"/>
                </a:solidFill>
                <a:latin typeface="+mj-lt"/>
                <a:ea typeface="+mj-ea"/>
                <a:cs typeface="+mj-cs"/>
              </a:rPr>
              <a:t>Компьютерный анализ пыльцы-обножки</a:t>
            </a:r>
            <a:endParaRPr lang="ru-RU" sz="4500" b="1" dirty="0">
              <a:solidFill>
                <a:srgbClr val="FFC8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500063" y="1500188"/>
            <a:ext cx="27574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ru-RU" sz="3200" dirty="0">
                <a:latin typeface="+mn-lt"/>
                <a:cs typeface="+mn-cs"/>
              </a:rPr>
              <a:t>Образец 4: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56325" name="Picture 2" descr="C:\Documents and Settings\pmkk-519\Рабочий стол\КИРОВ 27.02.2015\ПЕТЫШИН А. В\От Бекмачева\Образец 4\Im_06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643063"/>
            <a:ext cx="412432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18027B-12FC-49C9-ADF5-AEB000AFB19B}" type="slidenum">
              <a:rPr lang="ru-RU" altLang="ru-RU">
                <a:solidFill>
                  <a:srgbClr val="3F3F3F"/>
                </a:solidFill>
              </a:rPr>
              <a:pPr eaLnBrk="1" hangingPunct="1"/>
              <a:t>54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1126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2708275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857250" indent="-857250" algn="ctr" eaLnBrk="1" hangingPunct="1">
              <a:defRPr/>
            </a:pPr>
            <a:r>
              <a:rPr lang="ru-RU" sz="4100" smtClean="0">
                <a:latin typeface="Corbel" pitchFamily="34" charset="0"/>
              </a:rPr>
              <a:t>Информационные источники</a:t>
            </a:r>
            <a:br>
              <a:rPr lang="ru-RU" sz="4100" smtClean="0">
                <a:latin typeface="Corbel" pitchFamily="34" charset="0"/>
              </a:rPr>
            </a:br>
            <a:endParaRPr lang="ru-RU" sz="410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D35F44-98FF-4713-B34C-8A92F48B5F22}" type="slidenum">
              <a:rPr lang="ru-RU" altLang="ru-RU">
                <a:solidFill>
                  <a:srgbClr val="3F3F3F"/>
                </a:solidFill>
              </a:rPr>
              <a:pPr eaLnBrk="1" hangingPunct="1"/>
              <a:t>55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ru-RU" altLang="ru-RU" sz="2000" smtClean="0">
                <a:latin typeface="Arial Unicode MS" pitchFamily="34" charset="-128"/>
              </a:rPr>
              <a:t>Бурмистров А. Н., Никитина В. А. Медоносные растения и их пыльца. М.: Росагропромиздат. 1990. 191 с.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ru-RU" altLang="ru-RU" sz="2000" smtClean="0">
                <a:latin typeface="Arial Unicode MS" pitchFamily="34" charset="-128"/>
              </a:rPr>
              <a:t>Гонсалес Р., Вудс Р. Цифровая обработка изображений. М.: Техносфера. 2005. 1073 с.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ru-RU" altLang="ru-RU" sz="2000" smtClean="0">
                <a:latin typeface="Arial Unicode MS" pitchFamily="34" charset="-128"/>
              </a:rPr>
              <a:t>Гонсалес Р. и др. Цифровая обработка изображений в среде </a:t>
            </a:r>
            <a:r>
              <a:rPr lang="en-US" altLang="ru-RU" sz="2000" smtClean="0">
                <a:latin typeface="Arial Unicode MS" pitchFamily="34" charset="-128"/>
              </a:rPr>
              <a:t>MATLAB</a:t>
            </a:r>
            <a:r>
              <a:rPr lang="ru-RU" altLang="ru-RU" sz="2000" smtClean="0">
                <a:latin typeface="Arial Unicode MS" pitchFamily="34" charset="-128"/>
              </a:rPr>
              <a:t>. М.: Техносфера. 200</a:t>
            </a:r>
            <a:r>
              <a:rPr lang="en-US" altLang="ru-RU" sz="2000" smtClean="0">
                <a:latin typeface="Arial Unicode MS" pitchFamily="34" charset="-128"/>
              </a:rPr>
              <a:t>6</a:t>
            </a:r>
            <a:r>
              <a:rPr lang="ru-RU" altLang="ru-RU" sz="2000" smtClean="0">
                <a:latin typeface="Arial Unicode MS" pitchFamily="34" charset="-128"/>
              </a:rPr>
              <a:t>.</a:t>
            </a:r>
            <a:r>
              <a:rPr lang="en-US" altLang="ru-RU" sz="2000" smtClean="0">
                <a:latin typeface="Arial Unicode MS" pitchFamily="34" charset="-128"/>
              </a:rPr>
              <a:t> 616 c.</a:t>
            </a:r>
            <a:endParaRPr lang="ru-RU" altLang="ru-RU" sz="2000" smtClean="0">
              <a:latin typeface="Arial Unicode MS" pitchFamily="34" charset="-128"/>
            </a:endParaRP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ru-RU" altLang="ru-RU" sz="2000" smtClean="0">
                <a:latin typeface="Arial Unicode MS" pitchFamily="34" charset="-128"/>
              </a:rPr>
              <a:t>Горелик А. Л., Скрипкин В. А. Методы распознавания. М.: Высшая школа. 1989. 230 с.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ru-RU" altLang="ru-RU" sz="2000" smtClean="0">
                <a:latin typeface="Arial Unicode MS" pitchFamily="34" charset="-128"/>
              </a:rPr>
              <a:t>ГОСТ 19792 – 2001. Мёд натуральный. Технические условия. М.: Стандартинформ, 2001. 18 с.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ru-RU" altLang="ru-RU" sz="2000" smtClean="0">
                <a:latin typeface="Arial Unicode MS" pitchFamily="34" charset="-128"/>
              </a:rPr>
              <a:t>ГОСТ Р 52451 – 2005. Меды монофлорные. Технические условия. М.: Стандартинформ, 2005. 12 с.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ru-RU" altLang="ru-RU" sz="2000" smtClean="0">
                <a:latin typeface="Arial Unicode MS" pitchFamily="34" charset="-128"/>
              </a:rPr>
              <a:t>Грудина Б. Н.  Оптико-электронная обработка изображений. Часть I. Цифровая обработка изображений </a:t>
            </a:r>
            <a:r>
              <a:rPr lang="cs-CZ" altLang="ru-RU" sz="2000" smtClean="0">
                <a:latin typeface="Arial Unicode MS" pitchFamily="34" charset="-128"/>
              </a:rPr>
              <a:t>[</a:t>
            </a:r>
            <a:r>
              <a:rPr lang="ru-RU" altLang="ru-RU" sz="2000" smtClean="0">
                <a:latin typeface="Arial Unicode MS" pitchFamily="34" charset="-128"/>
              </a:rPr>
              <a:t>Электронный ресурс</a:t>
            </a:r>
            <a:r>
              <a:rPr lang="cs-CZ" altLang="ru-RU" sz="2000" smtClean="0">
                <a:latin typeface="Arial Unicode MS" pitchFamily="34" charset="-128"/>
              </a:rPr>
              <a:t>]</a:t>
            </a:r>
            <a:r>
              <a:rPr lang="ru-RU" altLang="ru-RU" sz="2000" smtClean="0">
                <a:latin typeface="Arial Unicode MS" pitchFamily="34" charset="-128"/>
              </a:rPr>
              <a:t>. Режим доступа: </a:t>
            </a:r>
            <a:r>
              <a:rPr lang="ru-RU" altLang="ru-RU" sz="2000" smtClean="0">
                <a:latin typeface="Arial Unicode MS" pitchFamily="34" charset="-128"/>
                <a:hlinkClick r:id="rId2"/>
              </a:rPr>
              <a:t>http://abc.vvsu.ru/Books/Obr_iz_1/</a:t>
            </a:r>
            <a:endParaRPr lang="ru-RU" altLang="ru-RU" sz="2000" smtClean="0">
              <a:latin typeface="Arial Unicode MS" pitchFamily="34" charset="-128"/>
            </a:endParaRP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ru-RU" altLang="ru-RU" sz="2000" smtClean="0">
                <a:latin typeface="Arial Unicode MS" pitchFamily="34" charset="-128"/>
              </a:rPr>
              <a:t>Иванов Д. В. и др. Алгоритмические основы растровой графики [Электронный ресурс]. Режим доступа: http://www.intuit.ru/department/graphics/rastrgraph/</a:t>
            </a:r>
            <a:endParaRPr lang="cs-CZ" altLang="ru-RU" sz="2000" smtClean="0">
              <a:latin typeface="Arial Unicode MS" pitchFamily="34" charset="-128"/>
            </a:endParaRP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ru-RU" sz="2000" smtClean="0">
                <a:latin typeface="Arial Unicode MS" pitchFamily="34" charset="-128"/>
              </a:rPr>
              <a:t>Ломаев Г.В., Степанов В.А., Хан Н.В. Экспресс-методика определения пород пчел по экстерьерным признакам: Материалы 3 Международной научн.-прак.</a:t>
            </a:r>
            <a:endParaRPr lang="ru-RU" altLang="ru-RU" sz="2000" smtClean="0">
              <a:latin typeface="Arial Unicode MS" pitchFamily="34" charset="-128"/>
            </a:endParaRP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ru-RU" altLang="ru-RU" sz="2000" smtClean="0">
                <a:latin typeface="Arial Unicode MS" pitchFamily="34" charset="-128"/>
              </a:rPr>
              <a:t> </a:t>
            </a:r>
            <a:r>
              <a:rPr lang="cs-CZ" altLang="ru-RU" sz="2000" smtClean="0">
                <a:latin typeface="Arial Unicode MS" pitchFamily="34" charset="-128"/>
              </a:rPr>
              <a:t>Электронная база данны пыльцы и микрофотографии пыльцевых зерен [Электронный ресурс]. Режим доступа: http://www.polba.binran.ru/new_site1_5/index.php?option=com_content&amp;view=article&amp;id=49&amp;Itemid=60</a:t>
            </a:r>
            <a:endParaRPr lang="ru-RU" altLang="ru-RU" sz="200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BB1750-FBD6-4382-AE0D-419D9ECE7215}" type="slidenum">
              <a:rPr lang="ru-RU" altLang="ru-RU">
                <a:solidFill>
                  <a:srgbClr val="3F3F3F"/>
                </a:solidFill>
              </a:rPr>
              <a:pPr eaLnBrk="1" hangingPunct="1"/>
              <a:t>6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663" y="3048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  <a:latin typeface="+mj-lt"/>
              </a:rPr>
              <a:t>Содержание альбома</a:t>
            </a:r>
            <a:endParaRPr lang="ru-RU" dirty="0">
              <a:solidFill>
                <a:schemeClr val="accent1"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pPr marL="728663" indent="-60960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ru-RU" smtClean="0">
                <a:latin typeface="Corbel" pitchFamily="34" charset="0"/>
              </a:rPr>
              <a:t>Часть 1. Пыльца энтомофильных растений и ее характеристики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ru-RU" smtClean="0">
                <a:latin typeface="Corbel" pitchFamily="34" charset="0"/>
              </a:rPr>
              <a:t>Часть 2. Технологии подготовки препаратов для анализа и распознавания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ru-RU" smtClean="0">
                <a:latin typeface="Corbel" pitchFamily="34" charset="0"/>
              </a:rPr>
              <a:t>Часть 3. Каталог  зерен энтомофильных растений с указанием информационных признаков пыльцы для компьютерного анализа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ru-RU" smtClean="0">
                <a:latin typeface="Corbel" pitchFamily="34" charset="0"/>
              </a:rPr>
              <a:t>Часть 4. Примеры и практические рекомендации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ru-RU" smtClean="0">
                <a:latin typeface="Corbel" pitchFamily="34" charset="0"/>
              </a:rPr>
              <a:t> Информационные источники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294362-9039-4CD5-9A7E-902070E44070}" type="slidenum">
              <a:rPr lang="ru-RU" altLang="ru-RU">
                <a:solidFill>
                  <a:srgbClr val="3F3F3F"/>
                </a:solidFill>
              </a:rPr>
              <a:pPr eaLnBrk="1" hangingPunct="1"/>
              <a:t>7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46088" y="2898775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smtClean="0">
                <a:latin typeface="Corbel" pitchFamily="34" charset="0"/>
              </a:rPr>
              <a:t>Часть 1. Пыльца энтомофильных растений и ее характеристики</a:t>
            </a:r>
            <a:br>
              <a:rPr lang="ru-RU" sz="4000" smtClean="0">
                <a:latin typeface="Corbel" pitchFamily="34" charset="0"/>
              </a:rPr>
            </a:br>
            <a:endParaRPr lang="ru-RU" sz="400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819EED-8298-46C0-944D-242C701302A1}" type="slidenum">
              <a:rPr lang="ru-RU" altLang="ru-RU">
                <a:solidFill>
                  <a:srgbClr val="3F3F3F"/>
                </a:solidFill>
              </a:rPr>
              <a:pPr eaLnBrk="1" hangingPunct="1"/>
              <a:t>8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663" y="3048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 пыльцы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пчелами</a:t>
            </a:r>
            <a:endParaRPr lang="ru-RU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6" descr="i?id=263811719-3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068388"/>
            <a:ext cx="44640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" descr="pyltsa_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8163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i?id=168816305-5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38163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i?id=330289272-0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36718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74DA3F-C681-468F-9D2B-B40DF479378F}" type="slidenum">
              <a:rPr lang="ru-RU" altLang="ru-RU">
                <a:solidFill>
                  <a:srgbClr val="3F3F3F"/>
                </a:solidFill>
              </a:rPr>
              <a:pPr eaLnBrk="1" hangingPunct="1"/>
              <a:t>9</a:t>
            </a:fld>
            <a:endParaRPr lang="ru-RU" altLang="ru-RU">
              <a:solidFill>
                <a:srgbClr val="3F3F3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 компьютерного пыльцевого анализа</a:t>
            </a:r>
            <a:endParaRPr lang="ru-RU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/>
            <a:r>
              <a:rPr lang="ru-RU" altLang="ru-RU" sz="2800" smtClean="0">
                <a:latin typeface="Corbel" panose="020B0503020204020204" pitchFamily="34" charset="0"/>
              </a:rPr>
              <a:t>При экспертизе меда – определение ботанического и географического происхождения</a:t>
            </a:r>
          </a:p>
          <a:p>
            <a:pPr algn="just" eaLnBrk="1" hangingPunct="1"/>
            <a:r>
              <a:rPr lang="ru-RU" altLang="ru-RU" sz="2800" smtClean="0">
                <a:latin typeface="Corbel" panose="020B0503020204020204" pitchFamily="34" charset="0"/>
              </a:rPr>
              <a:t>При производстве монофлорногй пыльцы-обножки</a:t>
            </a:r>
          </a:p>
          <a:p>
            <a:pPr algn="just" eaLnBrk="1" hangingPunct="1"/>
            <a:r>
              <a:rPr lang="ru-RU" altLang="ru-RU" sz="2800" smtClean="0">
                <a:latin typeface="Corbel" panose="020B0503020204020204" pitchFamily="34" charset="0"/>
              </a:rPr>
              <a:t>Выявление пчелопродуктов, взятых с генномодефицированных растений</a:t>
            </a:r>
          </a:p>
          <a:p>
            <a:pPr algn="just" eaLnBrk="1" hangingPunct="1"/>
            <a:r>
              <a:rPr lang="ru-RU" altLang="ru-RU" sz="2800" smtClean="0">
                <a:latin typeface="Corbel" panose="020B0503020204020204" pitchFamily="34" charset="0"/>
              </a:rPr>
              <a:t>В апимониторинге –   появление тератоморфных зерен пыльцы </a:t>
            </a:r>
          </a:p>
          <a:p>
            <a:pPr algn="just" eaLnBrk="1" hangingPunct="1"/>
            <a:r>
              <a:rPr lang="ru-RU" altLang="ru-RU" sz="2800" smtClean="0">
                <a:latin typeface="Corbel" panose="020B0503020204020204" pitchFamily="34" charset="0"/>
              </a:rPr>
              <a:t>В медицинских исследованиях и полинологии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a6c11b68bea35103f5f2c56a298b6e9f44cb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1_Модуль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1581</Words>
  <Application>Microsoft Office PowerPoint</Application>
  <PresentationFormat>Экран (4:3)</PresentationFormat>
  <Paragraphs>380</Paragraphs>
  <Slides>55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6" baseType="lpstr">
      <vt:lpstr>Arial</vt:lpstr>
      <vt:lpstr>Wingdings 2</vt:lpstr>
      <vt:lpstr>Wingdings</vt:lpstr>
      <vt:lpstr>Wingdings 3</vt:lpstr>
      <vt:lpstr>Calibri</vt:lpstr>
      <vt:lpstr>Corbel</vt:lpstr>
      <vt:lpstr>Times New Roman</vt:lpstr>
      <vt:lpstr>Arial Unicode MS</vt:lpstr>
      <vt:lpstr>1_Модульная</vt:lpstr>
      <vt:lpstr>Bitmap Image</vt:lpstr>
      <vt:lpstr>Формула</vt:lpstr>
      <vt:lpstr>Презентация PowerPoint</vt:lpstr>
      <vt:lpstr> ГОСТ 54940-2008  Мед. Метод определения частоты встречаемости пыльцевых зерен</vt:lpstr>
      <vt:lpstr>Указатель растений, включенных в альбом</vt:lpstr>
      <vt:lpstr>Указатель растений, включенных в альбом</vt:lpstr>
      <vt:lpstr>Указатель растений, включенных в альбом</vt:lpstr>
      <vt:lpstr>Содержание альбома</vt:lpstr>
      <vt:lpstr>Часть 1. Пыльца энтомофильных растений и ее характеристики </vt:lpstr>
      <vt:lpstr>Сбор пыльцы пчелами</vt:lpstr>
      <vt:lpstr>Назначение компьютерного пыльцевого анализа</vt:lpstr>
      <vt:lpstr>Что такое пыльцевое зерно ?</vt:lpstr>
      <vt:lpstr>Разнообразие пыльцевых зерен  </vt:lpstr>
      <vt:lpstr>Оптическая микроскопия</vt:lpstr>
      <vt:lpstr>Атомно-силовая микроскопия</vt:lpstr>
      <vt:lpstr>Изображения, получаемые с помощью атомно-силового микроскопа</vt:lpstr>
      <vt:lpstr>Растровая электронная микроскопия</vt:lpstr>
      <vt:lpstr>Часть 2. Технологии подготовки препаратов для анализа и распознавания</vt:lpstr>
      <vt:lpstr>Обработка мёда и получение изображений зёрен пыльцы</vt:lpstr>
      <vt:lpstr>Обработка мёда и получение изображений зёрен пыльцы</vt:lpstr>
      <vt:lpstr>        Часть 3. Каталог  зерен энтомофильных растений с указанием информационных признаков пыльцы для компьютерного анализа </vt:lpstr>
      <vt:lpstr>Виды и характеристики пыльцевых зерен</vt:lpstr>
      <vt:lpstr>Внутриконтурная геометрия зерна</vt:lpstr>
      <vt:lpstr>Скульптура экзины пыльцевых зерен некоторых цветковых растений под сканирующим электронным микроскопом:  1 - морщинистая у купальницы китайской (Trollius chinensis, увел. ×12600);  2 - мелко-остробугорчатая у нотофагуса клиффортиевидного (Nothofagus cliffortioides, увел. ×3000);  3 - гладкосетчатая у морозника абхазского (Helleborus abchasicus, увел. ×10000);  4 - сетчато-бугорчатая у гедиосмума ветвистого (Hedyosmum racemosum, увел. ×10000);  5 - разнобугорчатая у скополии тангутской (Scopolia tangutica, увел. ×6500);  6 - струйчатая у розы коричной (Rosa cinnamomea, увел. ×6000);  7 - крупношиповатая у лапагерии розовой (Lapageria rosea, увел. ×6000);  8 - сетчато-крупнобугорчатая у лилии Кесселринга (Lilium kesselringianum, увел. ×5000);  9 - струйчато-бугорчато-дырчатая у скополии китайской (Scopolia sinensis, увел. ×6500). </vt:lpstr>
      <vt:lpstr>Характеристики пыльцевых зерен цветов медоносных растений</vt:lpstr>
      <vt:lpstr>Характеристики пыльцевых зерен цветов медоносных растений</vt:lpstr>
      <vt:lpstr>Характеристики пыльцевых зерен цветов медоносных растений</vt:lpstr>
      <vt:lpstr>Характеристики пыльцевых зерен цветов медоносных растений</vt:lpstr>
      <vt:lpstr>Характеристики пыльцевых зерен цветов медоносных растений</vt:lpstr>
      <vt:lpstr>Характеристики пыльцевых зерен цветов медоносных растений</vt:lpstr>
      <vt:lpstr>Характеристики пыльцевых зерен цветов медоносных растений</vt:lpstr>
      <vt:lpstr>Характеристики пыльцевых зерен цветов медоносных растений</vt:lpstr>
      <vt:lpstr>Характеристики пыльцевых зерен цветов медоносных растений</vt:lpstr>
      <vt:lpstr>Характеристики пыльцевых зерен цветов медоносных растений</vt:lpstr>
      <vt:lpstr>Характеристики пыльцевых зерен цветов медоносных растений</vt:lpstr>
      <vt:lpstr>Характеристики пыльцевых зерен цветов медоносных растений</vt:lpstr>
      <vt:lpstr>Характеристики пыльцевых зерен цветов медоносных растений</vt:lpstr>
      <vt:lpstr>Характеристики пыльцевых зерен цветов медоносных растений</vt:lpstr>
      <vt:lpstr>Формы пыльцевых зерен по некоторым семействам</vt:lpstr>
      <vt:lpstr>Презентация PowerPoint</vt:lpstr>
      <vt:lpstr>Тератоморфные пыльцевые зерна  1. На примере сосны обыкновенной, Pinus sylvestris (Pinaceae)</vt:lpstr>
      <vt:lpstr>Тератоморфные пыльцевые зерна  2. На примере липы обыкновенной, Tilia cordata (Tiliaceae) </vt:lpstr>
      <vt:lpstr>Часть 4. Примеры и практические рекомендации </vt:lpstr>
      <vt:lpstr> Разработка методики распознавания пыльцевых зёрен на микроскопическом снимке и их идентификация с эталонными изображениями базы данных </vt:lpstr>
      <vt:lpstr>Презентация PowerPoint</vt:lpstr>
      <vt:lpstr> Разработка методики распознавания пыльцевых зёрен на микроскопическом снимке и их идентификация с эталонными изображениями базы данных </vt:lpstr>
      <vt:lpstr>Оценка коммерциализации проекта</vt:lpstr>
      <vt:lpstr>Компьютерный анализ пыльцы-обножки</vt:lpstr>
      <vt:lpstr>Компьютерный анализ пыльцы-обножки</vt:lpstr>
      <vt:lpstr>Компьютерный анализ пыльцы-обножки</vt:lpstr>
      <vt:lpstr>Компьютерный анализ пыльцы-обножки</vt:lpstr>
      <vt:lpstr>Компьютерный анализ пыльцы-обножки</vt:lpstr>
      <vt:lpstr>Презентация PowerPoint</vt:lpstr>
      <vt:lpstr>Компьютерный анализ пыльцы-обножки</vt:lpstr>
      <vt:lpstr>Презентация PowerPoint</vt:lpstr>
      <vt:lpstr>Информационные источники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RePack by Diakov</cp:lastModifiedBy>
  <cp:revision>96</cp:revision>
  <dcterms:created xsi:type="dcterms:W3CDTF">2011-03-24T19:48:47Z</dcterms:created>
  <dcterms:modified xsi:type="dcterms:W3CDTF">2020-11-07T17:55:19Z</dcterms:modified>
</cp:coreProperties>
</file>